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64" r:id="rId3"/>
    <p:sldId id="265" r:id="rId4"/>
    <p:sldId id="263" r:id="rId5"/>
    <p:sldId id="267" r:id="rId6"/>
    <p:sldId id="268" r:id="rId7"/>
    <p:sldId id="282" r:id="rId8"/>
    <p:sldId id="283" r:id="rId9"/>
    <p:sldId id="284" r:id="rId10"/>
    <p:sldId id="298" r:id="rId11"/>
    <p:sldId id="285" r:id="rId12"/>
    <p:sldId id="290" r:id="rId13"/>
    <p:sldId id="299" r:id="rId14"/>
    <p:sldId id="297" r:id="rId15"/>
    <p:sldId id="300" r:id="rId16"/>
    <p:sldId id="291" r:id="rId17"/>
    <p:sldId id="292" r:id="rId18"/>
    <p:sldId id="293" r:id="rId19"/>
    <p:sldId id="294" r:id="rId20"/>
    <p:sldId id="295" r:id="rId21"/>
    <p:sldId id="296" r:id="rId22"/>
    <p:sldId id="266" r:id="rId23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987" autoAdjust="0"/>
    <p:restoredTop sz="94660" autoAdjust="0"/>
  </p:normalViewPr>
  <p:slideViewPr>
    <p:cSldViewPr snapToGrid="0">
      <p:cViewPr varScale="1">
        <p:scale>
          <a:sx n="88" d="100"/>
          <a:sy n="88" d="100"/>
        </p:scale>
        <p:origin x="-136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00" d="100"/>
          <a:sy n="100" d="100"/>
        </p:scale>
        <p:origin x="3552" y="7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 dirty="0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69B107-F3C8-407A-AF31-F05BCD8D3638}" type="datetimeFigureOut">
              <a:rPr lang="sk-SK" smtClean="0"/>
              <a:pPr/>
              <a:t>12. 5. 2020</a:t>
            </a:fld>
            <a:endParaRPr lang="sk-SK" dirty="0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 dirty="0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 dirty="0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0214A7-7E8F-4F11-B275-5CA3A0F55863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="" xmlns:p14="http://schemas.microsoft.com/office/powerpoint/2010/main" val="8758427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0214A7-7E8F-4F11-B275-5CA3A0F55863}" type="slidenum">
              <a:rPr lang="sk-SK" smtClean="0"/>
              <a:pPr/>
              <a:t>1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28603693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9C971FF-EF28-4195-A575-329446EFAA55}" type="slidenum">
              <a:rPr lang="sk-SK" smtClean="0"/>
              <a:pPr rtl="0"/>
              <a:t>22</a:t>
            </a:fld>
            <a:endParaRPr lang="sk-SK" dirty="0"/>
          </a:p>
        </p:txBody>
      </p:sp>
    </p:spTree>
    <p:extLst>
      <p:ext uri="{BB962C8B-B14F-4D97-AF65-F5344CB8AC3E}">
        <p14:creationId xmlns="" xmlns:p14="http://schemas.microsoft.com/office/powerpoint/2010/main" val="12070086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smtClean="0"/>
              <a:t>Kliknutím 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1944750-BE3E-4944-A737-3924012E56EA}" type="datetimeFigureOut">
              <a:rPr lang="sk-SK" smtClean="0"/>
              <a:pPr/>
              <a:t>12. 5. 2020</a:t>
            </a:fld>
            <a:endParaRPr lang="sk-S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sk-S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21FE153-6752-4103-8765-3A16EB28ECD3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="" xmlns:p14="http://schemas.microsoft.com/office/powerpoint/2010/main" val="1316944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1944750-BE3E-4944-A737-3924012E56EA}" type="datetimeFigureOut">
              <a:rPr lang="sk-SK" smtClean="0"/>
              <a:pPr/>
              <a:t>12. 5. 2020</a:t>
            </a:fld>
            <a:endParaRPr lang="sk-S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sk-S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21FE153-6752-4103-8765-3A16EB28ECD3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="" xmlns:p14="http://schemas.microsoft.com/office/powerpoint/2010/main" val="4182734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1944750-BE3E-4944-A737-3924012E56EA}" type="datetimeFigureOut">
              <a:rPr lang="sk-SK" smtClean="0"/>
              <a:pPr/>
              <a:t>12. 5. 2020</a:t>
            </a:fld>
            <a:endParaRPr lang="sk-S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sk-S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21FE153-6752-4103-8765-3A16EB28ECD3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="" xmlns:p14="http://schemas.microsoft.com/office/powerpoint/2010/main" val="3318884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1944750-BE3E-4944-A737-3924012E56EA}" type="datetimeFigureOut">
              <a:rPr lang="sk-SK" smtClean="0"/>
              <a:pPr/>
              <a:t>12. 5. 2020</a:t>
            </a:fld>
            <a:endParaRPr lang="sk-S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sk-S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21FE153-6752-4103-8765-3A16EB28ECD3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="" xmlns:p14="http://schemas.microsoft.com/office/powerpoint/2010/main" val="3225194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1944750-BE3E-4944-A737-3924012E56EA}" type="datetimeFigureOut">
              <a:rPr lang="sk-SK" smtClean="0"/>
              <a:pPr/>
              <a:t>12. 5. 2020</a:t>
            </a:fld>
            <a:endParaRPr lang="sk-S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sk-S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21FE153-6752-4103-8765-3A16EB28ECD3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="" xmlns:p14="http://schemas.microsoft.com/office/powerpoint/2010/main" val="3955540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1944750-BE3E-4944-A737-3924012E56EA}" type="datetimeFigureOut">
              <a:rPr lang="sk-SK" smtClean="0"/>
              <a:pPr/>
              <a:t>12. 5. 2020</a:t>
            </a:fld>
            <a:endParaRPr lang="sk-SK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sk-S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21FE153-6752-4103-8765-3A16EB28ECD3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="" xmlns:p14="http://schemas.microsoft.com/office/powerpoint/2010/main" val="3574934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1944750-BE3E-4944-A737-3924012E56EA}" type="datetimeFigureOut">
              <a:rPr lang="sk-SK" smtClean="0"/>
              <a:pPr/>
              <a:t>12. 5. 2020</a:t>
            </a:fld>
            <a:endParaRPr lang="sk-SK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sk-SK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21FE153-6752-4103-8765-3A16EB28ECD3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="" xmlns:p14="http://schemas.microsoft.com/office/powerpoint/2010/main" val="2792463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1944750-BE3E-4944-A737-3924012E56EA}" type="datetimeFigureOut">
              <a:rPr lang="sk-SK" smtClean="0"/>
              <a:pPr/>
              <a:t>12. 5. 2020</a:t>
            </a:fld>
            <a:endParaRPr lang="sk-S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sk-S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21FE153-6752-4103-8765-3A16EB28ECD3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="" xmlns:p14="http://schemas.microsoft.com/office/powerpoint/2010/main" val="234692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1944750-BE3E-4944-A737-3924012E56EA}" type="datetimeFigureOut">
              <a:rPr lang="sk-SK" smtClean="0"/>
              <a:pPr/>
              <a:t>12. 5. 2020</a:t>
            </a:fld>
            <a:endParaRPr lang="sk-SK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21FE153-6752-4103-8765-3A16EB28ECD3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="" xmlns:p14="http://schemas.microsoft.com/office/powerpoint/2010/main" val="3148753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1944750-BE3E-4944-A737-3924012E56EA}" type="datetimeFigureOut">
              <a:rPr lang="sk-SK" smtClean="0"/>
              <a:pPr/>
              <a:t>12. 5. 2020</a:t>
            </a:fld>
            <a:endParaRPr lang="sk-SK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sk-S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21FE153-6752-4103-8765-3A16EB28ECD3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="" xmlns:p14="http://schemas.microsoft.com/office/powerpoint/2010/main" val="1582301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dirty="0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1944750-BE3E-4944-A737-3924012E56EA}" type="datetimeFigureOut">
              <a:rPr lang="sk-SK" smtClean="0"/>
              <a:pPr/>
              <a:t>12. 5. 2020</a:t>
            </a:fld>
            <a:endParaRPr lang="sk-SK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sk-S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21FE153-6752-4103-8765-3A16EB28ECD3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="" xmlns:p14="http://schemas.microsoft.com/office/powerpoint/2010/main" val="4086920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98531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Podnadpis 3">
            <a:extLst>
              <a:ext uri="{FF2B5EF4-FFF2-40B4-BE49-F238E27FC236}">
                <a16:creationId xmlns="" xmlns:a16="http://schemas.microsoft.com/office/drawing/2014/main" id="{EDE5F767-E0BC-4DC4-89E8-81993560B5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69925" y="5033319"/>
            <a:ext cx="3130378" cy="381000"/>
          </a:xfrm>
        </p:spPr>
        <p:txBody>
          <a:bodyPr/>
          <a:lstStyle/>
          <a:p>
            <a:r>
              <a:rPr lang="sk-SK" dirty="0" smtClean="0"/>
              <a:t>Ing. </a:t>
            </a:r>
            <a:r>
              <a:rPr lang="sk-SK" dirty="0" err="1" smtClean="0"/>
              <a:t>Robert</a:t>
            </a:r>
            <a:r>
              <a:rPr lang="sk-SK" dirty="0" smtClean="0"/>
              <a:t> ROMAN</a:t>
            </a:r>
            <a:endParaRPr lang="sk-SK" dirty="0"/>
          </a:p>
        </p:txBody>
      </p:sp>
      <p:sp>
        <p:nvSpPr>
          <p:cNvPr id="5" name="Nadpis 2">
            <a:extLst>
              <a:ext uri="{FF2B5EF4-FFF2-40B4-BE49-F238E27FC236}">
                <a16:creationId xmlns="" xmlns:a16="http://schemas.microsoft.com/office/drawing/2014/main" id="{497D31C0-2E34-4E83-B3AE-F06C610AD4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286" y="2817033"/>
            <a:ext cx="8980714" cy="2533816"/>
          </a:xfrm>
        </p:spPr>
        <p:txBody>
          <a:bodyPr/>
          <a:lstStyle/>
          <a:p>
            <a:pPr lvl="0"/>
            <a:r>
              <a:rPr lang="sk-SK" sz="4800" dirty="0" smtClean="0"/>
              <a:t>	Ovládanie 8x8  RGB LED matice pomocou </a:t>
            </a:r>
            <a:r>
              <a:rPr lang="sk-SK" sz="4800" dirty="0" err="1" smtClean="0"/>
              <a:t>Raspberry</a:t>
            </a:r>
            <a:r>
              <a:rPr lang="sk-SK" sz="4800" dirty="0" smtClean="0"/>
              <a:t> </a:t>
            </a:r>
            <a:r>
              <a:rPr lang="en-US" sz="4800" dirty="0" smtClean="0"/>
              <a:t>Pi</a:t>
            </a:r>
            <a:r>
              <a:rPr lang="sk-SK" sz="4800" dirty="0" smtClean="0"/>
              <a:t> GPIO</a:t>
            </a:r>
            <a:endParaRPr lang="en-US" sz="4800" dirty="0"/>
          </a:p>
        </p:txBody>
      </p:sp>
    </p:spTree>
    <p:extLst>
      <p:ext uri="{BB962C8B-B14F-4D97-AF65-F5344CB8AC3E}">
        <p14:creationId xmlns="" xmlns:p14="http://schemas.microsoft.com/office/powerpoint/2010/main" val="2829833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228600" y="1675254"/>
            <a:ext cx="2416630" cy="3136232"/>
          </a:xfrm>
        </p:spPr>
        <p:txBody>
          <a:bodyPr/>
          <a:lstStyle/>
          <a:p>
            <a:pPr algn="ctr"/>
            <a:r>
              <a:rPr lang="sk-SK" sz="3600" dirty="0" err="1" smtClean="0"/>
              <a:t>Raspberry</a:t>
            </a:r>
            <a:r>
              <a:rPr lang="sk-SK" sz="3600" dirty="0" smtClean="0"/>
              <a:t> Pi </a:t>
            </a:r>
            <a:r>
              <a:rPr lang="sk-SK" sz="3600" dirty="0" smtClean="0"/>
              <a:t/>
            </a:r>
            <a:br>
              <a:rPr lang="sk-SK" sz="3600" dirty="0" smtClean="0"/>
            </a:br>
            <a:r>
              <a:rPr lang="sk-SK" sz="3600" dirty="0" smtClean="0"/>
              <a:t>GPIO</a:t>
            </a:r>
            <a:endParaRPr lang="sk-SK" sz="3600" dirty="0"/>
          </a:p>
        </p:txBody>
      </p:sp>
      <p:sp>
        <p:nvSpPr>
          <p:cNvPr id="5" name="AutoShape 2" descr="Képtalálat a következőre: „vonalkód”"/>
          <p:cNvSpPr>
            <a:spLocks noChangeAspect="1" noChangeArrowheads="1"/>
          </p:cNvSpPr>
          <p:nvPr/>
        </p:nvSpPr>
        <p:spPr bwMode="auto">
          <a:xfrm>
            <a:off x="155575" y="-1012825"/>
            <a:ext cx="2857500" cy="21145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4" descr="Képtalálat a következőre: „vonalkód”"/>
          <p:cNvSpPr>
            <a:spLocks noChangeAspect="1" noChangeArrowheads="1"/>
          </p:cNvSpPr>
          <p:nvPr/>
        </p:nvSpPr>
        <p:spPr bwMode="auto">
          <a:xfrm>
            <a:off x="307975" y="-860425"/>
            <a:ext cx="2857500" cy="21145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Zástupný symbol obsahu 4"/>
          <p:cNvSpPr>
            <a:spLocks noGrp="1"/>
          </p:cNvSpPr>
          <p:nvPr>
            <p:ph idx="1"/>
          </p:nvPr>
        </p:nvSpPr>
        <p:spPr>
          <a:xfrm>
            <a:off x="6095999" y="5900056"/>
            <a:ext cx="4792435" cy="2144485"/>
          </a:xfrm>
        </p:spPr>
        <p:txBody>
          <a:bodyPr/>
          <a:lstStyle/>
          <a:p>
            <a:pPr>
              <a:buNone/>
            </a:pPr>
            <a:r>
              <a:rPr lang="sk-SK" sz="2000" b="1" dirty="0" smtClean="0"/>
              <a:t>  </a:t>
            </a:r>
          </a:p>
          <a:p>
            <a:pPr>
              <a:buNone/>
              <a:defRPr/>
            </a:pPr>
            <a:endParaRPr lang="sk-SK" sz="1600" dirty="0" smtClean="0"/>
          </a:p>
        </p:txBody>
      </p:sp>
      <p:pic>
        <p:nvPicPr>
          <p:cNvPr id="8" name="Obrázok 7" descr="09_02-GPIO_Raspberry-pi-3-model-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4344" y="354693"/>
            <a:ext cx="6357256" cy="520235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80905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3343835" y="499597"/>
            <a:ext cx="5171515" cy="1156925"/>
          </a:xfrm>
        </p:spPr>
        <p:txBody>
          <a:bodyPr/>
          <a:lstStyle/>
          <a:p>
            <a:r>
              <a:rPr lang="sk-SK" sz="3600" dirty="0" err="1" smtClean="0"/>
              <a:t>Raspberry</a:t>
            </a:r>
            <a:r>
              <a:rPr lang="sk-SK" sz="3600" dirty="0" smtClean="0"/>
              <a:t> Pi inštalácia knižníc pre </a:t>
            </a:r>
            <a:r>
              <a:rPr lang="sk-SK" sz="3600" dirty="0" err="1" smtClean="0"/>
              <a:t>Python</a:t>
            </a:r>
            <a:endParaRPr lang="sk-SK" sz="3600" dirty="0"/>
          </a:p>
        </p:txBody>
      </p:sp>
      <p:sp>
        <p:nvSpPr>
          <p:cNvPr id="5" name="AutoShape 2" descr="Képtalálat a következőre: „vonalkód”"/>
          <p:cNvSpPr>
            <a:spLocks noChangeAspect="1" noChangeArrowheads="1"/>
          </p:cNvSpPr>
          <p:nvPr/>
        </p:nvSpPr>
        <p:spPr bwMode="auto">
          <a:xfrm>
            <a:off x="155575" y="-1012825"/>
            <a:ext cx="2857500" cy="21145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4" descr="Képtalálat a következőre: „vonalkód”"/>
          <p:cNvSpPr>
            <a:spLocks noChangeAspect="1" noChangeArrowheads="1"/>
          </p:cNvSpPr>
          <p:nvPr/>
        </p:nvSpPr>
        <p:spPr bwMode="auto">
          <a:xfrm>
            <a:off x="307975" y="-860425"/>
            <a:ext cx="2857500" cy="21145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Zástupný symbol obsahu 4"/>
          <p:cNvSpPr>
            <a:spLocks noGrp="1"/>
          </p:cNvSpPr>
          <p:nvPr>
            <p:ph idx="1"/>
          </p:nvPr>
        </p:nvSpPr>
        <p:spPr>
          <a:xfrm>
            <a:off x="465364" y="1230086"/>
            <a:ext cx="7886700" cy="4299856"/>
          </a:xfrm>
        </p:spPr>
        <p:txBody>
          <a:bodyPr/>
          <a:lstStyle/>
          <a:p>
            <a:pPr>
              <a:buNone/>
            </a:pPr>
            <a:r>
              <a:rPr lang="sk-SK" sz="2000" b="1" dirty="0" smtClean="0"/>
              <a:t>Popis: </a:t>
            </a:r>
          </a:p>
          <a:p>
            <a:pPr>
              <a:buNone/>
            </a:pPr>
            <a:r>
              <a:rPr lang="sk-SK" sz="1600" dirty="0" smtClean="0"/>
              <a:t>Aktualizujeme danú verziu systému </a:t>
            </a:r>
            <a:r>
              <a:rPr lang="sk-SK" sz="1600" dirty="0" err="1" smtClean="0"/>
              <a:t>Rasbian</a:t>
            </a:r>
            <a:r>
              <a:rPr lang="sk-SK" sz="1600" dirty="0" smtClean="0"/>
              <a:t>, alebo iného </a:t>
            </a:r>
            <a:r>
              <a:rPr lang="sk-SK" sz="1600" dirty="0" err="1" smtClean="0"/>
              <a:t>linuxu</a:t>
            </a:r>
            <a:r>
              <a:rPr lang="sk-SK" sz="1600" dirty="0" smtClean="0"/>
              <a:t>:</a:t>
            </a:r>
          </a:p>
          <a:p>
            <a:r>
              <a:rPr lang="sk-SK" sz="1600" dirty="0" err="1" smtClean="0"/>
              <a:t>pi@raspberrypi</a:t>
            </a:r>
            <a:r>
              <a:rPr lang="sk-SK" sz="1600" dirty="0" smtClean="0"/>
              <a:t>:~$ </a:t>
            </a:r>
            <a:r>
              <a:rPr lang="sk-SK" sz="1600" b="1" dirty="0" err="1" smtClean="0"/>
              <a:t>sudo</a:t>
            </a:r>
            <a:r>
              <a:rPr lang="sk-SK" sz="1600" b="1" dirty="0" smtClean="0"/>
              <a:t> </a:t>
            </a:r>
            <a:r>
              <a:rPr lang="sk-SK" sz="1600" b="1" dirty="0" err="1" smtClean="0"/>
              <a:t>apt</a:t>
            </a:r>
            <a:r>
              <a:rPr lang="sk-SK" sz="1600" b="1" dirty="0" smtClean="0"/>
              <a:t> </a:t>
            </a:r>
            <a:r>
              <a:rPr lang="sk-SK" sz="1600" b="1" dirty="0" err="1" smtClean="0"/>
              <a:t>update</a:t>
            </a:r>
            <a:r>
              <a:rPr lang="sk-SK" sz="1600" b="1" dirty="0" smtClean="0"/>
              <a:t> </a:t>
            </a:r>
          </a:p>
          <a:p>
            <a:pPr>
              <a:buNone/>
            </a:pPr>
            <a:r>
              <a:rPr lang="sk-SK" sz="1600" dirty="0" smtClean="0"/>
              <a:t>Potom nainštalujeme balík pre </a:t>
            </a:r>
            <a:r>
              <a:rPr lang="sk-SK" sz="1600" dirty="0" err="1" smtClean="0"/>
              <a:t>Raspbian</a:t>
            </a:r>
            <a:r>
              <a:rPr lang="sk-SK" sz="1600" dirty="0" smtClean="0"/>
              <a:t>  </a:t>
            </a:r>
            <a:r>
              <a:rPr lang="sk-SK" sz="1600" dirty="0" err="1" smtClean="0"/>
              <a:t>Python</a:t>
            </a:r>
            <a:r>
              <a:rPr lang="sk-SK" sz="1600" dirty="0" smtClean="0"/>
              <a:t> 3:</a:t>
            </a:r>
          </a:p>
          <a:p>
            <a:r>
              <a:rPr lang="sk-SK" sz="1600" dirty="0" err="1" smtClean="0"/>
              <a:t>pi@raspberrypi</a:t>
            </a:r>
            <a:r>
              <a:rPr lang="sk-SK" sz="1600" dirty="0" smtClean="0"/>
              <a:t>:~$ </a:t>
            </a:r>
            <a:r>
              <a:rPr lang="sk-SK" sz="1600" b="1" dirty="0" err="1" smtClean="0"/>
              <a:t>sudo</a:t>
            </a:r>
            <a:r>
              <a:rPr lang="sk-SK" sz="1600" b="1" dirty="0" smtClean="0"/>
              <a:t> </a:t>
            </a:r>
            <a:r>
              <a:rPr lang="sk-SK" sz="1600" b="1" dirty="0" err="1" smtClean="0"/>
              <a:t>apt</a:t>
            </a:r>
            <a:r>
              <a:rPr lang="sk-SK" sz="1600" b="1" dirty="0" smtClean="0"/>
              <a:t> </a:t>
            </a:r>
            <a:r>
              <a:rPr lang="sk-SK" sz="1600" b="1" dirty="0" err="1" smtClean="0"/>
              <a:t>install</a:t>
            </a:r>
            <a:r>
              <a:rPr lang="sk-SK" sz="1600" b="1" dirty="0" smtClean="0"/>
              <a:t> python3-gpiozero </a:t>
            </a:r>
          </a:p>
          <a:p>
            <a:pPr>
              <a:buNone/>
            </a:pPr>
            <a:r>
              <a:rPr lang="sk-SK" sz="1600" dirty="0" smtClean="0"/>
              <a:t> pri starších verziách </a:t>
            </a:r>
            <a:r>
              <a:rPr lang="sk-SK" sz="1600" dirty="0" err="1" smtClean="0"/>
              <a:t>Raspbianu</a:t>
            </a:r>
            <a:r>
              <a:rPr lang="sk-SK" sz="1600" dirty="0" smtClean="0"/>
              <a:t>  použijeme  knižnicu pre  </a:t>
            </a:r>
            <a:r>
              <a:rPr lang="sk-SK" sz="1600" dirty="0" err="1" smtClean="0"/>
              <a:t>Python</a:t>
            </a:r>
            <a:r>
              <a:rPr lang="sk-SK" sz="1600" dirty="0" smtClean="0"/>
              <a:t> 2:</a:t>
            </a:r>
          </a:p>
          <a:p>
            <a:r>
              <a:rPr lang="sk-SK" sz="1600" dirty="0" err="1" smtClean="0"/>
              <a:t>pi@raspberrypi</a:t>
            </a:r>
            <a:r>
              <a:rPr lang="sk-SK" sz="1600" dirty="0" smtClean="0"/>
              <a:t>:~$ </a:t>
            </a:r>
            <a:r>
              <a:rPr lang="sk-SK" sz="1600" b="1" dirty="0" err="1" smtClean="0"/>
              <a:t>sudo</a:t>
            </a:r>
            <a:r>
              <a:rPr lang="sk-SK" sz="1600" b="1" dirty="0" smtClean="0"/>
              <a:t> </a:t>
            </a:r>
            <a:r>
              <a:rPr lang="sk-SK" sz="1600" b="1" dirty="0" err="1" smtClean="0"/>
              <a:t>apt</a:t>
            </a:r>
            <a:r>
              <a:rPr lang="sk-SK" sz="1600" b="1" dirty="0" smtClean="0"/>
              <a:t> </a:t>
            </a:r>
            <a:r>
              <a:rPr lang="sk-SK" sz="1600" b="1" dirty="0" err="1" smtClean="0"/>
              <a:t>install</a:t>
            </a:r>
            <a:r>
              <a:rPr lang="sk-SK" sz="1600" b="1" dirty="0" smtClean="0"/>
              <a:t> </a:t>
            </a:r>
            <a:r>
              <a:rPr lang="sk-SK" sz="1600" b="1" dirty="0" err="1" smtClean="0"/>
              <a:t>python-gpiozero</a:t>
            </a:r>
            <a:r>
              <a:rPr lang="sk-SK" sz="1600" b="1" dirty="0" smtClean="0"/>
              <a:t> </a:t>
            </a:r>
          </a:p>
          <a:p>
            <a:pPr>
              <a:buNone/>
            </a:pPr>
            <a:r>
              <a:rPr lang="sk-SK" sz="1600" dirty="0" smtClean="0"/>
              <a:t>Ak používate na svojom </a:t>
            </a:r>
            <a:r>
              <a:rPr lang="sk-SK" sz="1600" dirty="0" err="1" smtClean="0"/>
              <a:t>Raspberry</a:t>
            </a:r>
            <a:r>
              <a:rPr lang="sk-SK" sz="1600" dirty="0" smtClean="0"/>
              <a:t>  Pi iné operačné systémy založené na </a:t>
            </a:r>
            <a:r>
              <a:rPr lang="sk-SK" sz="1600" dirty="0" err="1" smtClean="0"/>
              <a:t>linuxe</a:t>
            </a:r>
            <a:r>
              <a:rPr lang="sk-SK" sz="1600" dirty="0" smtClean="0"/>
              <a:t> potom postupujte nasledovne:</a:t>
            </a:r>
          </a:p>
          <a:p>
            <a:r>
              <a:rPr lang="sk-SK" sz="1600" dirty="0" err="1" smtClean="0"/>
              <a:t>pi@raspberrypi</a:t>
            </a:r>
            <a:r>
              <a:rPr lang="sk-SK" sz="1600" dirty="0" smtClean="0"/>
              <a:t>:~$ </a:t>
            </a:r>
            <a:r>
              <a:rPr lang="sk-SK" sz="1600" b="1" dirty="0" err="1" smtClean="0"/>
              <a:t>sudo</a:t>
            </a:r>
            <a:r>
              <a:rPr lang="sk-SK" sz="1600" b="1" dirty="0" smtClean="0"/>
              <a:t> pip3 </a:t>
            </a:r>
            <a:r>
              <a:rPr lang="sk-SK" sz="1600" b="1" dirty="0" err="1" smtClean="0"/>
              <a:t>install</a:t>
            </a:r>
            <a:r>
              <a:rPr lang="sk-SK" sz="1600" b="1" dirty="0" smtClean="0"/>
              <a:t> </a:t>
            </a:r>
            <a:r>
              <a:rPr lang="sk-SK" sz="1600" b="1" dirty="0" err="1" smtClean="0"/>
              <a:t>gpiozero</a:t>
            </a:r>
            <a:r>
              <a:rPr lang="sk-SK" sz="1600" dirty="0" smtClean="0"/>
              <a:t> </a:t>
            </a:r>
          </a:p>
          <a:p>
            <a:pPr>
              <a:buNone/>
            </a:pPr>
            <a:r>
              <a:rPr lang="sk-SK" sz="1600" dirty="0" smtClean="0"/>
              <a:t> Pri </a:t>
            </a:r>
            <a:r>
              <a:rPr lang="sk-SK" sz="1600" dirty="0" err="1" smtClean="0"/>
              <a:t>staršich</a:t>
            </a:r>
            <a:r>
              <a:rPr lang="sk-SK" sz="1600" dirty="0" smtClean="0"/>
              <a:t> </a:t>
            </a:r>
            <a:r>
              <a:rPr lang="sk-SK" sz="1600" dirty="0" err="1" smtClean="0"/>
              <a:t>verziach</a:t>
            </a:r>
            <a:r>
              <a:rPr lang="sk-SK" sz="1600" dirty="0" smtClean="0"/>
              <a:t> </a:t>
            </a:r>
            <a:r>
              <a:rPr lang="sk-SK" sz="1600" dirty="0" err="1" smtClean="0"/>
              <a:t>použijte</a:t>
            </a:r>
            <a:r>
              <a:rPr lang="sk-SK" sz="1600" dirty="0" smtClean="0"/>
              <a:t> inštaláciu pre </a:t>
            </a:r>
            <a:r>
              <a:rPr lang="en-US" sz="1600" dirty="0" smtClean="0"/>
              <a:t>Python 2:</a:t>
            </a:r>
          </a:p>
          <a:p>
            <a:r>
              <a:rPr lang="en-US" sz="1600" dirty="0" err="1" smtClean="0"/>
              <a:t>pi@raspberrypi</a:t>
            </a:r>
            <a:r>
              <a:rPr lang="en-US" sz="1600" dirty="0" smtClean="0"/>
              <a:t>:~$ </a:t>
            </a:r>
            <a:r>
              <a:rPr lang="en-US" sz="1600" b="1" dirty="0" err="1" smtClean="0"/>
              <a:t>sudo</a:t>
            </a:r>
            <a:r>
              <a:rPr lang="en-US" sz="1600" b="1" dirty="0" smtClean="0"/>
              <a:t> pip install </a:t>
            </a:r>
            <a:r>
              <a:rPr lang="en-US" sz="1600" b="1" dirty="0" err="1" smtClean="0"/>
              <a:t>gpiozero</a:t>
            </a:r>
            <a:r>
              <a:rPr lang="en-US" sz="1600" b="1" dirty="0" smtClean="0"/>
              <a:t> </a:t>
            </a:r>
          </a:p>
          <a:p>
            <a:endParaRPr lang="sk-SK" sz="1600" dirty="0" smtClean="0"/>
          </a:p>
          <a:p>
            <a:pPr>
              <a:buNone/>
              <a:defRPr/>
            </a:pPr>
            <a:endParaRPr lang="sk-SK" sz="1600" dirty="0" smtClean="0"/>
          </a:p>
        </p:txBody>
      </p:sp>
    </p:spTree>
    <p:extLst>
      <p:ext uri="{BB962C8B-B14F-4D97-AF65-F5344CB8AC3E}">
        <p14:creationId xmlns="" xmlns:p14="http://schemas.microsoft.com/office/powerpoint/2010/main" val="580905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ok 8" descr="11_LED_RASPI_SPOSOB_PREPOJEN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4764" y="953591"/>
            <a:ext cx="6496840" cy="4554579"/>
          </a:xfrm>
          <a:prstGeom prst="rect">
            <a:avLst/>
          </a:prstGeom>
        </p:spPr>
      </p:pic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3211285" y="390740"/>
            <a:ext cx="5932715" cy="1156925"/>
          </a:xfrm>
        </p:spPr>
        <p:txBody>
          <a:bodyPr/>
          <a:lstStyle/>
          <a:p>
            <a:r>
              <a:rPr lang="sk-SK" sz="3600" dirty="0" smtClean="0"/>
              <a:t>Spôsob </a:t>
            </a:r>
            <a:r>
              <a:rPr lang="sk-SK" sz="3600" dirty="0" smtClean="0"/>
              <a:t>prepojenia</a:t>
            </a:r>
            <a:br>
              <a:rPr lang="sk-SK" sz="3600" dirty="0" smtClean="0"/>
            </a:br>
            <a:r>
              <a:rPr lang="sk-SK" sz="3600" dirty="0" err="1" smtClean="0"/>
              <a:t>Raspberry</a:t>
            </a:r>
            <a:r>
              <a:rPr lang="sk-SK" sz="3600" dirty="0" smtClean="0"/>
              <a:t> Pi s LED maticou</a:t>
            </a:r>
            <a:endParaRPr lang="sk-SK" sz="3600" dirty="0"/>
          </a:p>
        </p:txBody>
      </p:sp>
      <p:sp>
        <p:nvSpPr>
          <p:cNvPr id="5" name="AutoShape 2" descr="Képtalálat a következőre: „vonalkód”"/>
          <p:cNvSpPr>
            <a:spLocks noChangeAspect="1" noChangeArrowheads="1"/>
          </p:cNvSpPr>
          <p:nvPr/>
        </p:nvSpPr>
        <p:spPr bwMode="auto">
          <a:xfrm>
            <a:off x="155575" y="-1012825"/>
            <a:ext cx="2857500" cy="21145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4" descr="Képtalálat a következőre: „vonalkód”"/>
          <p:cNvSpPr>
            <a:spLocks noChangeAspect="1" noChangeArrowheads="1"/>
          </p:cNvSpPr>
          <p:nvPr/>
        </p:nvSpPr>
        <p:spPr bwMode="auto">
          <a:xfrm>
            <a:off x="307975" y="-860425"/>
            <a:ext cx="2857500" cy="21145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Zástupný symbol obsahu 4"/>
          <p:cNvSpPr>
            <a:spLocks noGrp="1"/>
          </p:cNvSpPr>
          <p:nvPr>
            <p:ph idx="1"/>
          </p:nvPr>
        </p:nvSpPr>
        <p:spPr>
          <a:xfrm>
            <a:off x="5355771" y="4354286"/>
            <a:ext cx="2996292" cy="1175655"/>
          </a:xfrm>
        </p:spPr>
        <p:txBody>
          <a:bodyPr/>
          <a:lstStyle/>
          <a:p>
            <a:pPr>
              <a:buNone/>
            </a:pPr>
            <a:r>
              <a:rPr lang="sk-SK" sz="2000" b="1" dirty="0" smtClean="0"/>
              <a:t>  </a:t>
            </a:r>
            <a:endParaRPr lang="sk-SK" sz="1600" dirty="0" smtClean="0"/>
          </a:p>
        </p:txBody>
      </p:sp>
      <p:sp>
        <p:nvSpPr>
          <p:cNvPr id="12" name="Zástupný symbol obsahu 4"/>
          <p:cNvSpPr txBox="1">
            <a:spLocks/>
          </p:cNvSpPr>
          <p:nvPr/>
        </p:nvSpPr>
        <p:spPr>
          <a:xfrm>
            <a:off x="272143" y="1262744"/>
            <a:ext cx="2786743" cy="4299856"/>
          </a:xfrm>
          <a:prstGeom prst="rect">
            <a:avLst/>
          </a:prstGeom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k-S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Popis: </a:t>
            </a:r>
          </a:p>
          <a:p>
            <a:r>
              <a:rPr lang="sk-SK" sz="1600" dirty="0" smtClean="0"/>
              <a:t>Popisy GPIO znamená príslušný port na  </a:t>
            </a:r>
            <a:r>
              <a:rPr lang="sk-SK" sz="1600" dirty="0" err="1" smtClean="0"/>
              <a:t>RaspBerry</a:t>
            </a:r>
            <a:r>
              <a:rPr lang="sk-SK" sz="1600" dirty="0" smtClean="0"/>
              <a:t> </a:t>
            </a:r>
            <a:r>
              <a:rPr lang="sk-SK" sz="1600" dirty="0" smtClean="0"/>
              <a:t>PI.</a:t>
            </a:r>
          </a:p>
          <a:p>
            <a:endParaRPr lang="sk-SK" sz="1600" dirty="0" smtClean="0"/>
          </a:p>
          <a:p>
            <a:r>
              <a:rPr lang="sk-SK" sz="1600" dirty="0" smtClean="0"/>
              <a:t>Napríklad GPIO 2  je </a:t>
            </a:r>
            <a:r>
              <a:rPr lang="sk-SK" sz="1600" dirty="0" err="1" smtClean="0"/>
              <a:t>pin</a:t>
            </a:r>
            <a:r>
              <a:rPr lang="sk-SK" sz="1600" dirty="0" smtClean="0"/>
              <a:t> č 3 umiestnený na doske </a:t>
            </a:r>
            <a:r>
              <a:rPr lang="sk-SK" sz="1600" dirty="0" err="1" smtClean="0"/>
              <a:t>RaspBerry</a:t>
            </a:r>
            <a:r>
              <a:rPr lang="sk-SK" sz="1600" dirty="0" smtClean="0"/>
              <a:t> PI. </a:t>
            </a:r>
          </a:p>
          <a:p>
            <a:endParaRPr lang="sk-SK" sz="1600" dirty="0" smtClean="0"/>
          </a:p>
          <a:p>
            <a:r>
              <a:rPr lang="sk-SK" sz="1600" dirty="0" smtClean="0"/>
              <a:t>Iný príklad  </a:t>
            </a:r>
            <a:r>
              <a:rPr lang="sk-SK" sz="1600" dirty="0" smtClean="0"/>
              <a:t>GPIO </a:t>
            </a:r>
            <a:r>
              <a:rPr lang="sk-SK" sz="1600" dirty="0" smtClean="0"/>
              <a:t>11  </a:t>
            </a:r>
            <a:r>
              <a:rPr lang="sk-SK" sz="1600" dirty="0" smtClean="0"/>
              <a:t>je </a:t>
            </a:r>
            <a:r>
              <a:rPr lang="sk-SK" sz="1600" dirty="0" err="1" smtClean="0"/>
              <a:t>pin</a:t>
            </a:r>
            <a:r>
              <a:rPr lang="sk-SK" sz="1600" dirty="0" smtClean="0"/>
              <a:t> č </a:t>
            </a:r>
            <a:r>
              <a:rPr lang="sk-SK" sz="1600" dirty="0" smtClean="0"/>
              <a:t>23 </a:t>
            </a:r>
            <a:r>
              <a:rPr lang="sk-SK" sz="1600" dirty="0" smtClean="0"/>
              <a:t>umiestnený na doske </a:t>
            </a:r>
            <a:r>
              <a:rPr lang="sk-SK" sz="1600" dirty="0" err="1" smtClean="0"/>
              <a:t>RaspBerry</a:t>
            </a:r>
            <a:r>
              <a:rPr lang="sk-SK" sz="1600" dirty="0" smtClean="0"/>
              <a:t> PI. </a:t>
            </a:r>
            <a:endParaRPr lang="sk-SK" sz="1600" dirty="0" smtClean="0"/>
          </a:p>
          <a:p>
            <a:endParaRPr lang="sk-SK" sz="1600" dirty="0" smtClean="0"/>
          </a:p>
          <a:p>
            <a:r>
              <a:rPr lang="sk-SK" sz="1600" dirty="0" smtClean="0"/>
              <a:t>Výstupy GPIO sú prepojené na maticu 8 x 8 LED na </a:t>
            </a:r>
            <a:r>
              <a:rPr lang="sk-SK" sz="1600" dirty="0" err="1" smtClean="0"/>
              <a:t>pin</a:t>
            </a:r>
            <a:r>
              <a:rPr lang="sk-SK" sz="1600" dirty="0" smtClean="0"/>
              <a:t> 1 až 32, ktoré vidíme v krúžkoch. </a:t>
            </a:r>
            <a:endParaRPr lang="sk-SK" sz="1600" dirty="0" smtClean="0"/>
          </a:p>
          <a:p>
            <a:endParaRPr lang="sk-SK" sz="1600" dirty="0" smtClean="0"/>
          </a:p>
          <a:p>
            <a:endParaRPr lang="sk-SK" sz="1600" dirty="0"/>
          </a:p>
        </p:txBody>
      </p:sp>
    </p:spTree>
    <p:extLst>
      <p:ext uri="{BB962C8B-B14F-4D97-AF65-F5344CB8AC3E}">
        <p14:creationId xmlns="" xmlns:p14="http://schemas.microsoft.com/office/powerpoint/2010/main" val="580905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3211285" y="390740"/>
            <a:ext cx="5932715" cy="1156925"/>
          </a:xfrm>
        </p:spPr>
        <p:txBody>
          <a:bodyPr/>
          <a:lstStyle/>
          <a:p>
            <a:r>
              <a:rPr lang="sk-SK" sz="3600" dirty="0" smtClean="0"/>
              <a:t>Číslovanie  na doske 8x8 LED matice</a:t>
            </a:r>
            <a:endParaRPr lang="sk-SK" sz="3600" dirty="0"/>
          </a:p>
        </p:txBody>
      </p:sp>
      <p:sp>
        <p:nvSpPr>
          <p:cNvPr id="5" name="AutoShape 2" descr="Képtalálat a következőre: „vonalkód”"/>
          <p:cNvSpPr>
            <a:spLocks noChangeAspect="1" noChangeArrowheads="1"/>
          </p:cNvSpPr>
          <p:nvPr/>
        </p:nvSpPr>
        <p:spPr bwMode="auto">
          <a:xfrm>
            <a:off x="155575" y="-1012825"/>
            <a:ext cx="2857500" cy="21145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4" descr="Képtalálat a következőre: „vonalkód”"/>
          <p:cNvSpPr>
            <a:spLocks noChangeAspect="1" noChangeArrowheads="1"/>
          </p:cNvSpPr>
          <p:nvPr/>
        </p:nvSpPr>
        <p:spPr bwMode="auto">
          <a:xfrm>
            <a:off x="307975" y="-860425"/>
            <a:ext cx="2857500" cy="21145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Zástupný symbol obsahu 4"/>
          <p:cNvSpPr>
            <a:spLocks noGrp="1"/>
          </p:cNvSpPr>
          <p:nvPr>
            <p:ph idx="1"/>
          </p:nvPr>
        </p:nvSpPr>
        <p:spPr>
          <a:xfrm>
            <a:off x="5355771" y="4354286"/>
            <a:ext cx="2996292" cy="1175655"/>
          </a:xfrm>
        </p:spPr>
        <p:txBody>
          <a:bodyPr/>
          <a:lstStyle/>
          <a:p>
            <a:pPr>
              <a:buNone/>
            </a:pPr>
            <a:r>
              <a:rPr lang="sk-SK" sz="2000" b="1" dirty="0" smtClean="0"/>
              <a:t>  </a:t>
            </a:r>
            <a:endParaRPr lang="sk-SK" sz="1600" dirty="0" smtClean="0"/>
          </a:p>
        </p:txBody>
      </p:sp>
      <p:sp>
        <p:nvSpPr>
          <p:cNvPr id="12" name="Zástupný symbol obsahu 4"/>
          <p:cNvSpPr txBox="1">
            <a:spLocks/>
          </p:cNvSpPr>
          <p:nvPr/>
        </p:nvSpPr>
        <p:spPr>
          <a:xfrm>
            <a:off x="272143" y="1262744"/>
            <a:ext cx="2786743" cy="4299856"/>
          </a:xfrm>
          <a:prstGeom prst="rect">
            <a:avLst/>
          </a:prstGeom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k-S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Popis: </a:t>
            </a:r>
          </a:p>
          <a:p>
            <a:endParaRPr lang="sk-SK" sz="1600" dirty="0" smtClean="0"/>
          </a:p>
          <a:p>
            <a:r>
              <a:rPr lang="sk-SK" sz="1600" dirty="0" smtClean="0"/>
              <a:t>Výstupy matice 8 x 8 LED</a:t>
            </a:r>
          </a:p>
          <a:p>
            <a:r>
              <a:rPr lang="sk-SK" sz="1600" dirty="0" smtClean="0"/>
              <a:t> vývody 1 až 32, ktoré vidíme.</a:t>
            </a:r>
          </a:p>
          <a:p>
            <a:endParaRPr lang="sk-SK" sz="1600" dirty="0" smtClean="0"/>
          </a:p>
          <a:p>
            <a:r>
              <a:rPr lang="sk-SK" sz="1600" dirty="0" smtClean="0"/>
              <a:t>Dole sa číslujú od 1 </a:t>
            </a:r>
            <a:r>
              <a:rPr lang="sk-SK" sz="1600" dirty="0" smtClean="0"/>
              <a:t>s</a:t>
            </a:r>
            <a:r>
              <a:rPr lang="sk-SK" sz="1600" dirty="0" smtClean="0"/>
              <a:t>prava doľava.</a:t>
            </a:r>
          </a:p>
          <a:p>
            <a:endParaRPr lang="sk-SK" sz="1600" dirty="0" smtClean="0"/>
          </a:p>
          <a:p>
            <a:r>
              <a:rPr lang="sk-SK" sz="1600" dirty="0" smtClean="0"/>
              <a:t>Hore pokračuje číslovanie zľava doprava.</a:t>
            </a:r>
          </a:p>
          <a:p>
            <a:endParaRPr lang="sk-SK" sz="1600" dirty="0" smtClean="0"/>
          </a:p>
          <a:p>
            <a:endParaRPr lang="sk-SK" sz="1600" dirty="0" smtClean="0"/>
          </a:p>
          <a:p>
            <a:endParaRPr lang="sk-SK" sz="1600" dirty="0"/>
          </a:p>
        </p:txBody>
      </p:sp>
      <p:pic>
        <p:nvPicPr>
          <p:cNvPr id="8" name="Obrázok 7" descr="13_02_LED_MATRIX_VYVODY_CISLOVANI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7485" y="1386405"/>
            <a:ext cx="4887686" cy="410565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80905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2917371" y="325426"/>
            <a:ext cx="6226629" cy="1156925"/>
          </a:xfrm>
        </p:spPr>
        <p:txBody>
          <a:bodyPr/>
          <a:lstStyle/>
          <a:p>
            <a:r>
              <a:rPr lang="sk-SK" sz="3600" dirty="0" smtClean="0"/>
              <a:t>Princíp ovládania LED matice pomocou </a:t>
            </a:r>
            <a:r>
              <a:rPr lang="sk-SK" sz="3600" dirty="0" err="1" smtClean="0"/>
              <a:t>Raspberry</a:t>
            </a:r>
            <a:r>
              <a:rPr lang="sk-SK" sz="3600" dirty="0" smtClean="0"/>
              <a:t> Pi </a:t>
            </a:r>
            <a:endParaRPr lang="sk-SK" sz="3600" dirty="0"/>
          </a:p>
        </p:txBody>
      </p:sp>
      <p:sp>
        <p:nvSpPr>
          <p:cNvPr id="5" name="AutoShape 2" descr="Képtalálat a következőre: „vonalkód”"/>
          <p:cNvSpPr>
            <a:spLocks noChangeAspect="1" noChangeArrowheads="1"/>
          </p:cNvSpPr>
          <p:nvPr/>
        </p:nvSpPr>
        <p:spPr bwMode="auto">
          <a:xfrm>
            <a:off x="155575" y="-1012825"/>
            <a:ext cx="2857500" cy="21145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4" descr="Képtalálat a következőre: „vonalkód”"/>
          <p:cNvSpPr>
            <a:spLocks noChangeAspect="1" noChangeArrowheads="1"/>
          </p:cNvSpPr>
          <p:nvPr/>
        </p:nvSpPr>
        <p:spPr bwMode="auto">
          <a:xfrm>
            <a:off x="307975" y="-860425"/>
            <a:ext cx="2857500" cy="21145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Zástupný symbol obsahu 4"/>
          <p:cNvSpPr>
            <a:spLocks noGrp="1"/>
          </p:cNvSpPr>
          <p:nvPr>
            <p:ph idx="1"/>
          </p:nvPr>
        </p:nvSpPr>
        <p:spPr>
          <a:xfrm>
            <a:off x="410936" y="1055913"/>
            <a:ext cx="7886700" cy="4376057"/>
          </a:xfrm>
        </p:spPr>
        <p:txBody>
          <a:bodyPr/>
          <a:lstStyle/>
          <a:p>
            <a:pPr>
              <a:buNone/>
            </a:pPr>
            <a:r>
              <a:rPr lang="sk-SK" sz="2000" b="1" dirty="0" smtClean="0"/>
              <a:t>Popis: </a:t>
            </a:r>
          </a:p>
          <a:p>
            <a:pPr>
              <a:buNone/>
              <a:defRPr/>
            </a:pPr>
            <a:r>
              <a:rPr lang="sk-SK" sz="1600" dirty="0" smtClean="0"/>
              <a:t>V našom zapojení ak si želáme rozsvietiť LED pripájame (vyšleme) log. ,,1“ na riadky a log. ,,0“ na príslušné stĺpce. Ak si v danom riadku a stĺpci neželáme zapnúť LED nastavíme rovnaké logické hodnoty ako na riadok tak na príslušný stĺpec.</a:t>
            </a:r>
          </a:p>
          <a:p>
            <a:pPr>
              <a:buNone/>
              <a:defRPr/>
            </a:pPr>
            <a:r>
              <a:rPr lang="sk-SK" sz="1600" b="1" dirty="0" smtClean="0"/>
              <a:t>Ukážeme si to na konkrétnom príklade:</a:t>
            </a:r>
            <a:endParaRPr lang="sk-SK" sz="1600" b="1" dirty="0" smtClean="0"/>
          </a:p>
          <a:p>
            <a:pPr>
              <a:buNone/>
              <a:defRPr/>
            </a:pPr>
            <a:r>
              <a:rPr lang="sk-SK" sz="1600" dirty="0" smtClean="0"/>
              <a:t> </a:t>
            </a:r>
            <a:r>
              <a:rPr lang="sk-SK" sz="1600" b="1" dirty="0" smtClean="0"/>
              <a:t>Pr1: </a:t>
            </a:r>
            <a:r>
              <a:rPr lang="sk-SK" sz="1600" dirty="0" smtClean="0"/>
              <a:t>Najprv si zvolíme LED, ktorú si želáme rozsvietiť. Ak si vyberieme modrú LED v piatom riadku a šiestom stĺpci, zo spôsobu prepojenia vyčítame. </a:t>
            </a:r>
            <a:r>
              <a:rPr lang="sk-SK" sz="1600" dirty="0" smtClean="0"/>
              <a:t>V príslušnom riadku je pripojene GPIO 6, následné v príslušnom stĺpci máme pripojené GPIO 15. Podľa hore uvedeného popisu nastavíme v PYTHON -e GPIO 6 na log.  ,,1“ a  GPIO 15 na log.  ,,0“. Po vyslaní hodnôt sa nám rozsvieti  modrá LED v piatom riadku a šiestom stĺpci.</a:t>
            </a:r>
          </a:p>
          <a:p>
            <a:pPr>
              <a:buNone/>
              <a:defRPr/>
            </a:pPr>
            <a:r>
              <a:rPr lang="sk-SK" sz="1600" b="1" dirty="0" smtClean="0"/>
              <a:t>Pr2:</a:t>
            </a:r>
            <a:r>
              <a:rPr lang="sk-SK" sz="1600" dirty="0" smtClean="0"/>
              <a:t> To isté ako v Pr1, ale želáme si rozsvietiť teraz zelenú LED v piatom riadku a šiestom stĺpci. Analogicky privádzame to isté </a:t>
            </a:r>
            <a:r>
              <a:rPr lang="sk-SK" sz="1600" dirty="0" smtClean="0"/>
              <a:t>na riadok </a:t>
            </a:r>
            <a:r>
              <a:rPr lang="sk-SK" sz="1600" dirty="0" smtClean="0"/>
              <a:t> </a:t>
            </a:r>
            <a:r>
              <a:rPr lang="sk-SK" sz="1600" dirty="0" smtClean="0"/>
              <a:t>GPIO 6 na </a:t>
            </a:r>
            <a:r>
              <a:rPr lang="sk-SK" sz="1600" dirty="0" smtClean="0"/>
              <a:t>log.  </a:t>
            </a:r>
            <a:r>
              <a:rPr lang="sk-SK" sz="1600" dirty="0" smtClean="0"/>
              <a:t>,,1“ a  GPIO </a:t>
            </a:r>
            <a:r>
              <a:rPr lang="sk-SK" sz="1600" dirty="0" smtClean="0"/>
              <a:t>20 </a:t>
            </a:r>
            <a:r>
              <a:rPr lang="sk-SK" sz="1600" dirty="0" smtClean="0"/>
              <a:t>na </a:t>
            </a:r>
            <a:r>
              <a:rPr lang="sk-SK" sz="1600" dirty="0" smtClean="0"/>
              <a:t>log.  </a:t>
            </a:r>
            <a:r>
              <a:rPr lang="sk-SK" sz="1600" dirty="0" smtClean="0"/>
              <a:t>,,0“. </a:t>
            </a:r>
            <a:endParaRPr lang="sk-SK" sz="1600" dirty="0" smtClean="0"/>
          </a:p>
          <a:p>
            <a:pPr>
              <a:buNone/>
              <a:defRPr/>
            </a:pPr>
            <a:r>
              <a:rPr lang="sk-SK" sz="1600" b="1" dirty="0" smtClean="0"/>
              <a:t>Pr3: </a:t>
            </a:r>
            <a:r>
              <a:rPr lang="sk-SK" sz="1600" dirty="0" smtClean="0"/>
              <a:t>Ž</a:t>
            </a:r>
            <a:r>
              <a:rPr lang="sk-SK" sz="1600" dirty="0" smtClean="0"/>
              <a:t>eláme si zmiešať  modrú a zelenú z predchádzajúcich príkladov. </a:t>
            </a:r>
            <a:r>
              <a:rPr lang="sk-SK" sz="1600" dirty="0" smtClean="0"/>
              <a:t>Potom GPIO 6 na </a:t>
            </a:r>
            <a:r>
              <a:rPr lang="sk-SK" sz="1600" dirty="0" smtClean="0"/>
              <a:t>log. </a:t>
            </a:r>
            <a:r>
              <a:rPr lang="sk-SK" sz="1600" dirty="0" smtClean="0"/>
              <a:t>,,1“ a GPIO </a:t>
            </a:r>
            <a:r>
              <a:rPr lang="sk-SK" sz="1600" dirty="0" smtClean="0"/>
              <a:t>15 súčasne s  </a:t>
            </a:r>
            <a:r>
              <a:rPr lang="sk-SK" sz="1600" dirty="0" smtClean="0"/>
              <a:t>GPIO 20 na </a:t>
            </a:r>
            <a:r>
              <a:rPr lang="sk-SK" sz="1600" dirty="0" smtClean="0"/>
              <a:t>log.  </a:t>
            </a:r>
            <a:r>
              <a:rPr lang="sk-SK" sz="1600" dirty="0" smtClean="0"/>
              <a:t>,,0“. </a:t>
            </a:r>
            <a:endParaRPr lang="sk-SK" sz="1600" dirty="0" smtClean="0"/>
          </a:p>
          <a:p>
            <a:pPr>
              <a:buNone/>
              <a:defRPr/>
            </a:pPr>
            <a:r>
              <a:rPr lang="sk-SK" sz="1600" b="1" dirty="0" smtClean="0"/>
              <a:t>Principiálne priesečníky  riadkov  nastavené  na log.  ,,1“  a stĺpcov  nastavených na log . ,,0“ znamenajú rozsvietené LED.</a:t>
            </a:r>
            <a:endParaRPr lang="sk-SK" sz="1600" b="1" dirty="0" smtClean="0"/>
          </a:p>
        </p:txBody>
      </p:sp>
    </p:spTree>
    <p:extLst>
      <p:ext uri="{BB962C8B-B14F-4D97-AF65-F5344CB8AC3E}">
        <p14:creationId xmlns="" xmlns:p14="http://schemas.microsoft.com/office/powerpoint/2010/main" val="580905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2917371" y="325426"/>
            <a:ext cx="6226629" cy="1156925"/>
          </a:xfrm>
        </p:spPr>
        <p:txBody>
          <a:bodyPr/>
          <a:lstStyle/>
          <a:p>
            <a:r>
              <a:rPr lang="sk-SK" sz="3600" dirty="0" smtClean="0"/>
              <a:t>Princíp ovládania LED matice </a:t>
            </a:r>
            <a:r>
              <a:rPr lang="sk-SK" sz="3600" dirty="0" smtClean="0"/>
              <a:t>obmedzenie </a:t>
            </a:r>
            <a:r>
              <a:rPr lang="sk-SK" sz="3600" dirty="0" err="1" smtClean="0"/>
              <a:t>Charlieplexingu</a:t>
            </a:r>
            <a:endParaRPr lang="sk-SK" sz="3600" dirty="0"/>
          </a:p>
        </p:txBody>
      </p:sp>
      <p:sp>
        <p:nvSpPr>
          <p:cNvPr id="5" name="AutoShape 2" descr="Képtalálat a következőre: „vonalkód”"/>
          <p:cNvSpPr>
            <a:spLocks noChangeAspect="1" noChangeArrowheads="1"/>
          </p:cNvSpPr>
          <p:nvPr/>
        </p:nvSpPr>
        <p:spPr bwMode="auto">
          <a:xfrm>
            <a:off x="155575" y="-1012825"/>
            <a:ext cx="2857500" cy="21145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4" descr="Képtalálat a következőre: „vonalkód”"/>
          <p:cNvSpPr>
            <a:spLocks noChangeAspect="1" noChangeArrowheads="1"/>
          </p:cNvSpPr>
          <p:nvPr/>
        </p:nvSpPr>
        <p:spPr bwMode="auto">
          <a:xfrm>
            <a:off x="307975" y="-860425"/>
            <a:ext cx="2857500" cy="21145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Zástupný symbol obsahu 4"/>
          <p:cNvSpPr>
            <a:spLocks noGrp="1"/>
          </p:cNvSpPr>
          <p:nvPr>
            <p:ph idx="1"/>
          </p:nvPr>
        </p:nvSpPr>
        <p:spPr>
          <a:xfrm>
            <a:off x="410936" y="1393371"/>
            <a:ext cx="7886700" cy="4038599"/>
          </a:xfrm>
        </p:spPr>
        <p:txBody>
          <a:bodyPr/>
          <a:lstStyle/>
          <a:p>
            <a:pPr>
              <a:buNone/>
            </a:pPr>
            <a:r>
              <a:rPr lang="sk-SK" sz="2000" b="1" dirty="0" smtClean="0"/>
              <a:t>Popis: </a:t>
            </a:r>
            <a:endParaRPr lang="sk-SK" sz="2000" b="1" dirty="0" smtClean="0"/>
          </a:p>
          <a:p>
            <a:pPr>
              <a:buNone/>
            </a:pPr>
            <a:r>
              <a:rPr lang="sk-SK" sz="2000" dirty="0" smtClean="0"/>
              <a:t>Princíp </a:t>
            </a:r>
            <a:r>
              <a:rPr lang="sk-SK" sz="2000" dirty="0" err="1" smtClean="0"/>
              <a:t>Chalieplexingu</a:t>
            </a:r>
            <a:r>
              <a:rPr lang="sk-SK" sz="2000" dirty="0" smtClean="0"/>
              <a:t> spočíva v ušetrení vodičov (a teda aj portov </a:t>
            </a:r>
            <a:r>
              <a:rPr lang="sk-SK" sz="2000" dirty="0" err="1" smtClean="0"/>
              <a:t>mikrokontrolera</a:t>
            </a:r>
            <a:r>
              <a:rPr lang="sk-SK" sz="2000" dirty="0" smtClean="0"/>
              <a:t> ) potrebných k zapínaniu </a:t>
            </a:r>
            <a:r>
              <a:rPr lang="sk-SK" sz="2000" dirty="0" smtClean="0"/>
              <a:t>L</a:t>
            </a:r>
            <a:r>
              <a:rPr lang="sk-SK" sz="2000" dirty="0" smtClean="0"/>
              <a:t>ED.</a:t>
            </a:r>
          </a:p>
          <a:p>
            <a:pPr>
              <a:buNone/>
            </a:pPr>
            <a:r>
              <a:rPr lang="sk-SK" sz="2000" dirty="0" smtClean="0"/>
              <a:t> </a:t>
            </a:r>
            <a:r>
              <a:rPr lang="sk-SK" sz="2000" dirty="0" smtClean="0"/>
              <a:t>Ušetrením  vodičov už nie je možné nastaviť v jednom cykle všetky kombinácie rozsvietenia, farieb a vypnutých LED.</a:t>
            </a:r>
          </a:p>
          <a:p>
            <a:pPr>
              <a:buNone/>
            </a:pPr>
            <a:r>
              <a:rPr lang="sk-SK" sz="2000" dirty="0" smtClean="0"/>
              <a:t>Rieši sa to po častiach zapínaním LED v za sebou idúcom cykle.</a:t>
            </a:r>
          </a:p>
          <a:p>
            <a:pPr>
              <a:buNone/>
            </a:pPr>
            <a:r>
              <a:rPr lang="sk-SK" sz="2000" dirty="0" smtClean="0"/>
              <a:t>Aj  displejoch sa využíva nedokonalosť ľudského oka, ktoré za sebou idúce obrazy frekvenciou viac ako 20 Hz vníma ako súvisle bežiaci obraz ( v starých premietačkách ). Ak danú frekvenciu ešte zvýšime, zotrvačnosť ľudského oka už nezachytí blikanie LED vo viacerých za sebou nasledujúcich cyklov z inými čiastkovými kombináciami zapnutých LED. </a:t>
            </a:r>
            <a:endParaRPr lang="sk-SK" sz="2000" dirty="0" smtClean="0"/>
          </a:p>
        </p:txBody>
      </p:sp>
    </p:spTree>
    <p:extLst>
      <p:ext uri="{BB962C8B-B14F-4D97-AF65-F5344CB8AC3E}">
        <p14:creationId xmlns="" xmlns:p14="http://schemas.microsoft.com/office/powerpoint/2010/main" val="580905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176094" y="1794997"/>
            <a:ext cx="3971364" cy="1156925"/>
          </a:xfrm>
        </p:spPr>
        <p:txBody>
          <a:bodyPr/>
          <a:lstStyle/>
          <a:p>
            <a:r>
              <a:rPr lang="sk-SK" sz="3600" dirty="0" smtClean="0"/>
              <a:t>Postup zapínania, </a:t>
            </a:r>
            <a:br>
              <a:rPr lang="sk-SK" sz="3600" dirty="0" smtClean="0"/>
            </a:br>
            <a:r>
              <a:rPr lang="sk-SK" sz="3600" dirty="0" smtClean="0"/>
              <a:t>návrh</a:t>
            </a:r>
            <a:endParaRPr lang="sk-SK" sz="3600" dirty="0"/>
          </a:p>
        </p:txBody>
      </p:sp>
      <p:sp>
        <p:nvSpPr>
          <p:cNvPr id="5" name="AutoShape 2" descr="Képtalálat a következőre: „vonalkód”"/>
          <p:cNvSpPr>
            <a:spLocks noChangeAspect="1" noChangeArrowheads="1"/>
          </p:cNvSpPr>
          <p:nvPr/>
        </p:nvSpPr>
        <p:spPr bwMode="auto">
          <a:xfrm>
            <a:off x="155575" y="-1012825"/>
            <a:ext cx="2857500" cy="21145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4" descr="Képtalálat a következőre: „vonalkód”"/>
          <p:cNvSpPr>
            <a:spLocks noChangeAspect="1" noChangeArrowheads="1"/>
          </p:cNvSpPr>
          <p:nvPr/>
        </p:nvSpPr>
        <p:spPr bwMode="auto">
          <a:xfrm>
            <a:off x="307975" y="-860425"/>
            <a:ext cx="2857500" cy="21145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Zástupný symbol obsahu 4"/>
          <p:cNvSpPr>
            <a:spLocks noGrp="1"/>
          </p:cNvSpPr>
          <p:nvPr>
            <p:ph idx="1"/>
          </p:nvPr>
        </p:nvSpPr>
        <p:spPr>
          <a:xfrm>
            <a:off x="3222170" y="4365170"/>
            <a:ext cx="5129893" cy="1164771"/>
          </a:xfrm>
        </p:spPr>
        <p:txBody>
          <a:bodyPr/>
          <a:lstStyle/>
          <a:p>
            <a:pPr>
              <a:buNone/>
            </a:pPr>
            <a:r>
              <a:rPr lang="sk-SK" sz="2000" b="1" dirty="0" smtClean="0"/>
              <a:t>  </a:t>
            </a:r>
          </a:p>
          <a:p>
            <a:pPr>
              <a:buNone/>
              <a:defRPr/>
            </a:pPr>
            <a:endParaRPr lang="sk-SK" sz="1600" dirty="0" smtClean="0"/>
          </a:p>
        </p:txBody>
      </p:sp>
      <p:pic>
        <p:nvPicPr>
          <p:cNvPr id="8" name="Obrázok 7" descr="17_led_matic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17567" y="296522"/>
            <a:ext cx="3962408" cy="5132842"/>
          </a:xfrm>
          <a:prstGeom prst="rect">
            <a:avLst/>
          </a:prstGeom>
        </p:spPr>
      </p:pic>
      <p:sp>
        <p:nvSpPr>
          <p:cNvPr id="9" name="Zástupný symbol obsahu 4"/>
          <p:cNvSpPr txBox="1">
            <a:spLocks/>
          </p:cNvSpPr>
          <p:nvPr/>
        </p:nvSpPr>
        <p:spPr>
          <a:xfrm>
            <a:off x="250372" y="2906487"/>
            <a:ext cx="2677885" cy="2100942"/>
          </a:xfrm>
          <a:prstGeom prst="rect">
            <a:avLst/>
          </a:prstGeom>
        </p:spPr>
        <p:txBody>
          <a:bodyPr/>
          <a:lstStyle/>
          <a:p>
            <a:endParaRPr lang="sk-SK" sz="1600" dirty="0" smtClean="0"/>
          </a:p>
          <a:p>
            <a:r>
              <a:rPr lang="sk-SK" sz="1600" dirty="0" smtClean="0"/>
              <a:t>Na zobrazenie malého písmena ,,b“ sme navrhli tri cykly.</a:t>
            </a:r>
          </a:p>
          <a:p>
            <a:r>
              <a:rPr lang="sk-SK" sz="1600" dirty="0" smtClean="0"/>
              <a:t>Po </a:t>
            </a:r>
            <a:r>
              <a:rPr lang="sk-SK" sz="1600" dirty="0" smtClean="0"/>
              <a:t>častiach </a:t>
            </a:r>
            <a:r>
              <a:rPr lang="sk-SK" sz="1600" dirty="0" smtClean="0"/>
              <a:t>zapínanie LED       v nekonečnej slučke </a:t>
            </a:r>
            <a:r>
              <a:rPr lang="sk-SK" sz="1600" dirty="0" smtClean="0"/>
              <a:t>za sebou </a:t>
            </a:r>
            <a:r>
              <a:rPr lang="sk-SK" sz="1600" dirty="0" smtClean="0"/>
              <a:t>idúcich  troch  cykloch.</a:t>
            </a:r>
            <a:endParaRPr lang="sk-SK" sz="1600" dirty="0" smtClean="0"/>
          </a:p>
          <a:p>
            <a:endParaRPr lang="sk-SK" sz="1600" dirty="0" smtClean="0"/>
          </a:p>
          <a:p>
            <a:endParaRPr lang="sk-SK" sz="1600" dirty="0"/>
          </a:p>
        </p:txBody>
      </p:sp>
    </p:spTree>
    <p:extLst>
      <p:ext uri="{BB962C8B-B14F-4D97-AF65-F5344CB8AC3E}">
        <p14:creationId xmlns="" xmlns:p14="http://schemas.microsoft.com/office/powerpoint/2010/main" val="580905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Zástupný symbol obsahu 10" descr="18_02-LED_python_MATRIX_8_8_cely_kod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90790" y="195943"/>
            <a:ext cx="7653210" cy="5279572"/>
          </a:xfrm>
        </p:spPr>
      </p:pic>
      <p:sp>
        <p:nvSpPr>
          <p:cNvPr id="5" name="AutoShape 2" descr="Képtalálat a következőre: „vonalkód”"/>
          <p:cNvSpPr>
            <a:spLocks noChangeAspect="1" noChangeArrowheads="1"/>
          </p:cNvSpPr>
          <p:nvPr/>
        </p:nvSpPr>
        <p:spPr bwMode="auto">
          <a:xfrm>
            <a:off x="155575" y="-1012825"/>
            <a:ext cx="2857500" cy="21145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4" descr="Képtalálat a következőre: „vonalkód”"/>
          <p:cNvSpPr>
            <a:spLocks noChangeAspect="1" noChangeArrowheads="1"/>
          </p:cNvSpPr>
          <p:nvPr/>
        </p:nvSpPr>
        <p:spPr bwMode="auto">
          <a:xfrm>
            <a:off x="307975" y="-860425"/>
            <a:ext cx="2857500" cy="21145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0" y="1915885"/>
            <a:ext cx="2425593" cy="3407228"/>
          </a:xfrm>
        </p:spPr>
        <p:txBody>
          <a:bodyPr/>
          <a:lstStyle/>
          <a:p>
            <a:pPr lvl="0"/>
            <a:r>
              <a:rPr lang="sk-SK" sz="3600" dirty="0" smtClean="0"/>
              <a:t>Realizácia</a:t>
            </a:r>
            <a:br>
              <a:rPr lang="sk-SK" sz="3600" dirty="0" smtClean="0"/>
            </a:br>
            <a:r>
              <a:rPr lang="sk-SK" sz="3600" dirty="0" smtClean="0"/>
              <a:t>postupu zapínania</a:t>
            </a:r>
            <a:br>
              <a:rPr lang="sk-SK" sz="3600" dirty="0" smtClean="0"/>
            </a:br>
            <a:r>
              <a:rPr lang="sk-SK" sz="3600" dirty="0" smtClean="0"/>
              <a:t>písmena ,,b“</a:t>
            </a:r>
            <a:br>
              <a:rPr lang="sk-SK" sz="3600" dirty="0" smtClean="0"/>
            </a:br>
            <a:r>
              <a:rPr lang="sk-SK" sz="3600" dirty="0" smtClean="0"/>
              <a:t> v </a:t>
            </a:r>
            <a:r>
              <a:rPr lang="sk-SK" sz="3600" dirty="0" err="1" smtClean="0"/>
              <a:t>Pythone</a:t>
            </a:r>
            <a:r>
              <a:rPr lang="sk-SK" sz="3600" dirty="0" smtClean="0"/>
              <a:t> </a:t>
            </a:r>
            <a:br>
              <a:rPr lang="sk-SK" sz="3600" dirty="0" smtClean="0"/>
            </a:br>
            <a:endParaRPr lang="sk-SK" sz="3600" dirty="0"/>
          </a:p>
        </p:txBody>
      </p:sp>
    </p:spTree>
    <p:extLst>
      <p:ext uri="{BB962C8B-B14F-4D97-AF65-F5344CB8AC3E}">
        <p14:creationId xmlns="" xmlns:p14="http://schemas.microsoft.com/office/powerpoint/2010/main" val="580905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2971801" y="499597"/>
            <a:ext cx="6041570" cy="1156925"/>
          </a:xfrm>
        </p:spPr>
        <p:txBody>
          <a:bodyPr/>
          <a:lstStyle/>
          <a:p>
            <a:r>
              <a:rPr lang="sk-SK" sz="3600" dirty="0" smtClean="0"/>
              <a:t>Ukážka činnosti, svietia rohy</a:t>
            </a:r>
            <a:endParaRPr lang="sk-SK" sz="3600" dirty="0"/>
          </a:p>
        </p:txBody>
      </p:sp>
      <p:sp>
        <p:nvSpPr>
          <p:cNvPr id="5" name="AutoShape 2" descr="Képtalálat a következőre: „vonalkód”"/>
          <p:cNvSpPr>
            <a:spLocks noChangeAspect="1" noChangeArrowheads="1"/>
          </p:cNvSpPr>
          <p:nvPr/>
        </p:nvSpPr>
        <p:spPr bwMode="auto">
          <a:xfrm>
            <a:off x="155575" y="-1012825"/>
            <a:ext cx="2857500" cy="21145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6" name="AutoShape 4" descr="Képtalálat a következőre: „vonalkód”"/>
          <p:cNvSpPr>
            <a:spLocks noChangeAspect="1" noChangeArrowheads="1"/>
          </p:cNvSpPr>
          <p:nvPr/>
        </p:nvSpPr>
        <p:spPr bwMode="auto">
          <a:xfrm>
            <a:off x="307975" y="-860425"/>
            <a:ext cx="2857500" cy="21145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7" name="Zástupný symbol obsahu 4"/>
          <p:cNvSpPr>
            <a:spLocks noGrp="1"/>
          </p:cNvSpPr>
          <p:nvPr>
            <p:ph idx="1"/>
          </p:nvPr>
        </p:nvSpPr>
        <p:spPr>
          <a:xfrm>
            <a:off x="465364" y="1230086"/>
            <a:ext cx="7886700" cy="4299856"/>
          </a:xfrm>
        </p:spPr>
        <p:txBody>
          <a:bodyPr/>
          <a:lstStyle/>
          <a:p>
            <a:pPr>
              <a:buNone/>
            </a:pPr>
            <a:r>
              <a:rPr lang="sk-SK" sz="2000" b="1" dirty="0" smtClean="0"/>
              <a:t>Popis: </a:t>
            </a:r>
          </a:p>
          <a:p>
            <a:pPr>
              <a:buNone/>
              <a:defRPr/>
            </a:pPr>
            <a:endParaRPr lang="sk-SK" sz="1600" dirty="0" smtClean="0"/>
          </a:p>
        </p:txBody>
      </p:sp>
      <p:pic>
        <p:nvPicPr>
          <p:cNvPr id="10" name="Obrázok 9" descr="19_upr_LED_MATRIX__svietia_rohove_L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2459" y="1431156"/>
            <a:ext cx="6584856" cy="369601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80905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Képtalálat a következőre: „vonalkód”"/>
          <p:cNvSpPr>
            <a:spLocks noChangeAspect="1" noChangeArrowheads="1"/>
          </p:cNvSpPr>
          <p:nvPr/>
        </p:nvSpPr>
        <p:spPr bwMode="auto">
          <a:xfrm>
            <a:off x="155575" y="-1012825"/>
            <a:ext cx="2857500" cy="21145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6" name="AutoShape 4" descr="Képtalálat a következőre: „vonalkód”"/>
          <p:cNvSpPr>
            <a:spLocks noChangeAspect="1" noChangeArrowheads="1"/>
          </p:cNvSpPr>
          <p:nvPr/>
        </p:nvSpPr>
        <p:spPr bwMode="auto">
          <a:xfrm>
            <a:off x="307975" y="-860425"/>
            <a:ext cx="2857500" cy="21145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7" name="Zástupný symbol obsahu 4"/>
          <p:cNvSpPr>
            <a:spLocks noGrp="1"/>
          </p:cNvSpPr>
          <p:nvPr>
            <p:ph idx="1"/>
          </p:nvPr>
        </p:nvSpPr>
        <p:spPr>
          <a:xfrm>
            <a:off x="465364" y="1230086"/>
            <a:ext cx="7886700" cy="4299856"/>
          </a:xfrm>
        </p:spPr>
        <p:txBody>
          <a:bodyPr/>
          <a:lstStyle/>
          <a:p>
            <a:pPr>
              <a:buNone/>
            </a:pPr>
            <a:r>
              <a:rPr lang="sk-SK" sz="2000" b="1" dirty="0" smtClean="0"/>
              <a:t>Popis: </a:t>
            </a:r>
          </a:p>
          <a:p>
            <a:pPr>
              <a:buNone/>
              <a:defRPr/>
            </a:pPr>
            <a:endParaRPr lang="sk-SK" sz="1600" dirty="0" smtClean="0"/>
          </a:p>
        </p:txBody>
      </p:sp>
      <p:sp>
        <p:nvSpPr>
          <p:cNvPr id="9" name="Nadpis 1"/>
          <p:cNvSpPr txBox="1">
            <a:spLocks/>
          </p:cNvSpPr>
          <p:nvPr/>
        </p:nvSpPr>
        <p:spPr>
          <a:xfrm>
            <a:off x="3026229" y="499597"/>
            <a:ext cx="5823857" cy="11569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Ukážka činnosti, svieti</a:t>
            </a:r>
            <a:r>
              <a:rPr kumimoji="0" lang="sk-SK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,,b“</a:t>
            </a:r>
            <a:r>
              <a:rPr kumimoji="0" lang="sk-SK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sk-SK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1" name="Obrázok 10" descr="20_upr_LED_MATRIX__svietia_rohove_L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9496" y="1192638"/>
            <a:ext cx="7494651" cy="42066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80905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634343" y="283030"/>
            <a:ext cx="6509657" cy="740227"/>
          </a:xfrm>
        </p:spPr>
        <p:txBody>
          <a:bodyPr/>
          <a:lstStyle/>
          <a:p>
            <a:r>
              <a:rPr lang="sk-SK" dirty="0" smtClean="0"/>
              <a:t>Štruktúra vyuč. hodiny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idx="1"/>
          </p:nvPr>
        </p:nvSpPr>
        <p:spPr>
          <a:xfrm>
            <a:off x="185058" y="957943"/>
            <a:ext cx="8773885" cy="4571999"/>
          </a:xfrm>
        </p:spPr>
        <p:txBody>
          <a:bodyPr/>
          <a:lstStyle/>
          <a:p>
            <a:pPr>
              <a:buNone/>
            </a:pPr>
            <a:r>
              <a:rPr lang="sk-SK" sz="2000" b="1" dirty="0" smtClean="0"/>
              <a:t>Obsahová a organizačná štruktúra vyučovacej hodiny</a:t>
            </a:r>
            <a:endParaRPr lang="sk-SK" sz="2000" dirty="0" smtClean="0"/>
          </a:p>
          <a:p>
            <a:pPr>
              <a:buNone/>
            </a:pPr>
            <a:r>
              <a:rPr lang="sk-SK" sz="2000" b="1" dirty="0" smtClean="0"/>
              <a:t>Študijný odbor:</a:t>
            </a:r>
            <a:r>
              <a:rPr lang="sk-SK" sz="2000" dirty="0" smtClean="0"/>
              <a:t> Mechanik počítačových sietí    </a:t>
            </a:r>
            <a:r>
              <a:rPr lang="sk-SK" sz="2000" b="1" dirty="0" smtClean="0"/>
              <a:t>Ročník :</a:t>
            </a:r>
            <a:r>
              <a:rPr lang="sk-SK" sz="2000" dirty="0" smtClean="0"/>
              <a:t> tretí  </a:t>
            </a:r>
          </a:p>
          <a:p>
            <a:pPr>
              <a:buNone/>
            </a:pPr>
            <a:r>
              <a:rPr lang="sk-SK" sz="2000" b="1" dirty="0" smtClean="0"/>
              <a:t>Názov predmetu: </a:t>
            </a:r>
            <a:r>
              <a:rPr lang="sk-SK" sz="2000" dirty="0" smtClean="0"/>
              <a:t>Programové vybavenie počítačov</a:t>
            </a:r>
          </a:p>
          <a:p>
            <a:pPr>
              <a:buNone/>
            </a:pPr>
            <a:r>
              <a:rPr lang="sk-SK" sz="2000" b="1" dirty="0" smtClean="0"/>
              <a:t>Tematický celok:</a:t>
            </a:r>
            <a:r>
              <a:rPr lang="sk-SK" sz="2000" dirty="0" smtClean="0"/>
              <a:t> Tvorba algoritmov a programovanie v </a:t>
            </a:r>
            <a:r>
              <a:rPr lang="sk-SK" sz="2000" dirty="0" err="1" smtClean="0"/>
              <a:t>Python</a:t>
            </a:r>
            <a:r>
              <a:rPr lang="sk-SK" sz="2000" dirty="0" smtClean="0"/>
              <a:t> - e</a:t>
            </a:r>
          </a:p>
          <a:p>
            <a:pPr>
              <a:buNone/>
            </a:pPr>
            <a:r>
              <a:rPr lang="sk-SK" sz="2000" b="1" dirty="0" smtClean="0"/>
              <a:t>Téma: </a:t>
            </a:r>
            <a:r>
              <a:rPr lang="sk-SK" sz="2000" dirty="0" smtClean="0"/>
              <a:t>Ovládanie externých zariadení pomocou </a:t>
            </a:r>
            <a:r>
              <a:rPr lang="sk-SK" sz="2000" dirty="0" err="1" smtClean="0"/>
              <a:t>Raspberry</a:t>
            </a:r>
            <a:r>
              <a:rPr lang="sk-SK" sz="2000" dirty="0" smtClean="0"/>
              <a:t> Pi rozhrania GPIO</a:t>
            </a:r>
          </a:p>
          <a:p>
            <a:pPr>
              <a:buNone/>
            </a:pPr>
            <a:r>
              <a:rPr lang="sk-SK" sz="2000" b="1" dirty="0" smtClean="0"/>
              <a:t>Celý časový fond vhodne rozdelíme:</a:t>
            </a:r>
          </a:p>
          <a:p>
            <a:r>
              <a:rPr lang="sk-SK" sz="2000" dirty="0" smtClean="0"/>
              <a:t>na úvodnú motiváciu a oboznámenie žiakov s priebehom vyučovacej hodiny, definujeme pracovné postupy a časový sled vyučovacej hodiny</a:t>
            </a:r>
          </a:p>
          <a:p>
            <a:r>
              <a:rPr lang="sk-SK" sz="2000" dirty="0" smtClean="0"/>
              <a:t>4 čiastkové úlohy (motivačné, expozičné a  fixačné fázy)  </a:t>
            </a:r>
          </a:p>
          <a:p>
            <a:r>
              <a:rPr lang="sk-SK" sz="2000" dirty="0" smtClean="0"/>
              <a:t>záverečné spoločné vyhodnotenie čiastkových výsledkov z jednotlivých úloh individuálne pre každého žiaka</a:t>
            </a:r>
          </a:p>
          <a:p>
            <a:pPr>
              <a:buNone/>
            </a:pPr>
            <a:r>
              <a:rPr lang="sk-SK" sz="2000" b="1" dirty="0" smtClean="0"/>
              <a:t>Organizačná forma: </a:t>
            </a:r>
            <a:r>
              <a:rPr lang="sk-SK" sz="2000" dirty="0" smtClean="0"/>
              <a:t>frontálna výučba a individuálna práca so žiakmi</a:t>
            </a:r>
          </a:p>
          <a:p>
            <a:pPr>
              <a:buNone/>
              <a:defRPr/>
            </a:pPr>
            <a:endParaRPr lang="sk-SK" sz="2000" dirty="0" smtClean="0"/>
          </a:p>
        </p:txBody>
      </p:sp>
    </p:spTree>
    <p:extLst>
      <p:ext uri="{BB962C8B-B14F-4D97-AF65-F5344CB8AC3E}">
        <p14:creationId xmlns="" xmlns:p14="http://schemas.microsoft.com/office/powerpoint/2010/main" val="30230657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Képtalálat a következőre: „vonalkód”"/>
          <p:cNvSpPr>
            <a:spLocks noChangeAspect="1" noChangeArrowheads="1"/>
          </p:cNvSpPr>
          <p:nvPr/>
        </p:nvSpPr>
        <p:spPr bwMode="auto">
          <a:xfrm>
            <a:off x="155575" y="-1012825"/>
            <a:ext cx="2857500" cy="21145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6" name="AutoShape 4" descr="Képtalálat a következőre: „vonalkód”"/>
          <p:cNvSpPr>
            <a:spLocks noChangeAspect="1" noChangeArrowheads="1"/>
          </p:cNvSpPr>
          <p:nvPr/>
        </p:nvSpPr>
        <p:spPr bwMode="auto">
          <a:xfrm>
            <a:off x="307975" y="-860425"/>
            <a:ext cx="2857500" cy="21145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7" name="Zástupný symbol obsahu 4"/>
          <p:cNvSpPr>
            <a:spLocks noGrp="1"/>
          </p:cNvSpPr>
          <p:nvPr>
            <p:ph idx="1"/>
          </p:nvPr>
        </p:nvSpPr>
        <p:spPr>
          <a:xfrm>
            <a:off x="465364" y="1230086"/>
            <a:ext cx="7886700" cy="4299856"/>
          </a:xfrm>
        </p:spPr>
        <p:txBody>
          <a:bodyPr/>
          <a:lstStyle/>
          <a:p>
            <a:pPr>
              <a:buNone/>
            </a:pPr>
            <a:r>
              <a:rPr lang="sk-SK" sz="2000" b="1" dirty="0" smtClean="0"/>
              <a:t>Popis: </a:t>
            </a:r>
          </a:p>
          <a:p>
            <a:pPr>
              <a:buNone/>
              <a:defRPr/>
            </a:pPr>
            <a:endParaRPr lang="sk-SK" sz="1600" dirty="0" smtClean="0"/>
          </a:p>
        </p:txBody>
      </p:sp>
      <p:sp>
        <p:nvSpPr>
          <p:cNvPr id="9" name="Nadpis 8"/>
          <p:cNvSpPr>
            <a:spLocks noGrp="1"/>
          </p:cNvSpPr>
          <p:nvPr>
            <p:ph type="title"/>
          </p:nvPr>
        </p:nvSpPr>
        <p:spPr>
          <a:xfrm>
            <a:off x="1257300" y="1279526"/>
            <a:ext cx="7886700" cy="1325563"/>
          </a:xfrm>
        </p:spPr>
        <p:txBody>
          <a:bodyPr/>
          <a:lstStyle/>
          <a:p>
            <a:r>
              <a:rPr lang="sk-SK" dirty="0" smtClean="0"/>
              <a:t> </a:t>
            </a:r>
            <a:endParaRPr lang="sk-SK" dirty="0"/>
          </a:p>
        </p:txBody>
      </p:sp>
      <p:sp>
        <p:nvSpPr>
          <p:cNvPr id="11" name="Nadpis 1"/>
          <p:cNvSpPr txBox="1">
            <a:spLocks/>
          </p:cNvSpPr>
          <p:nvPr/>
        </p:nvSpPr>
        <p:spPr>
          <a:xfrm>
            <a:off x="3026229" y="499597"/>
            <a:ext cx="5823857" cy="11569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Ukážka činnosti, svieti</a:t>
            </a:r>
            <a:r>
              <a:rPr kumimoji="0" lang="sk-SK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,,b“</a:t>
            </a:r>
            <a:r>
              <a:rPr kumimoji="0" lang="sk-SK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sk-SK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2" name="Obrázok 11" descr="21_01-upr_LED_MATRIX__svietia_rohove_L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67140" y="1224642"/>
            <a:ext cx="2374231" cy="4229099"/>
          </a:xfrm>
          <a:prstGeom prst="rect">
            <a:avLst/>
          </a:prstGeom>
        </p:spPr>
      </p:pic>
      <p:pic>
        <p:nvPicPr>
          <p:cNvPr id="13" name="Obrázok 12" descr="21_02-upr_LED_MATRIX__svietia_rohove_LE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34167" y="1202873"/>
            <a:ext cx="2368120" cy="421821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80905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3343835" y="499597"/>
            <a:ext cx="5171515" cy="1156925"/>
          </a:xfrm>
        </p:spPr>
        <p:txBody>
          <a:bodyPr/>
          <a:lstStyle/>
          <a:p>
            <a:r>
              <a:rPr lang="sk-SK" sz="3600" dirty="0" smtClean="0"/>
              <a:t>Použité zdroje:</a:t>
            </a:r>
            <a:endParaRPr lang="sk-SK" sz="3600" dirty="0"/>
          </a:p>
        </p:txBody>
      </p:sp>
      <p:sp>
        <p:nvSpPr>
          <p:cNvPr id="5" name="AutoShape 2" descr="Képtalálat a következőre: „vonalkód”"/>
          <p:cNvSpPr>
            <a:spLocks noChangeAspect="1" noChangeArrowheads="1"/>
          </p:cNvSpPr>
          <p:nvPr/>
        </p:nvSpPr>
        <p:spPr bwMode="auto">
          <a:xfrm>
            <a:off x="155575" y="-1012825"/>
            <a:ext cx="2857500" cy="21145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4" descr="Képtalálat a következőre: „vonalkód”"/>
          <p:cNvSpPr>
            <a:spLocks noChangeAspect="1" noChangeArrowheads="1"/>
          </p:cNvSpPr>
          <p:nvPr/>
        </p:nvSpPr>
        <p:spPr bwMode="auto">
          <a:xfrm>
            <a:off x="307975" y="-860425"/>
            <a:ext cx="2857500" cy="21145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Zástupný symbol obsahu 4"/>
          <p:cNvSpPr>
            <a:spLocks noGrp="1"/>
          </p:cNvSpPr>
          <p:nvPr>
            <p:ph idx="1"/>
          </p:nvPr>
        </p:nvSpPr>
        <p:spPr>
          <a:xfrm>
            <a:off x="174171" y="1230086"/>
            <a:ext cx="8795657" cy="4299856"/>
          </a:xfrm>
        </p:spPr>
        <p:txBody>
          <a:bodyPr/>
          <a:lstStyle/>
          <a:p>
            <a:pPr>
              <a:defRPr/>
            </a:pPr>
            <a:r>
              <a:rPr lang="sk-SK" sz="1600" dirty="0" err="1" smtClean="0"/>
              <a:t>Janet</a:t>
            </a:r>
            <a:r>
              <a:rPr lang="sk-SK" sz="1600" dirty="0" smtClean="0"/>
              <a:t> </a:t>
            </a:r>
            <a:r>
              <a:rPr lang="sk-SK" sz="1600" dirty="0" err="1" smtClean="0"/>
              <a:t>Valade</a:t>
            </a:r>
            <a:r>
              <a:rPr lang="sk-SK" sz="1600" dirty="0" smtClean="0"/>
              <a:t> 2006. </a:t>
            </a:r>
            <a:r>
              <a:rPr lang="sk-SK" sz="1600" i="1" dirty="0" smtClean="0"/>
              <a:t>Linux, </a:t>
            </a:r>
            <a:r>
              <a:rPr lang="sk-SK" sz="1600" i="1" dirty="0" err="1" smtClean="0"/>
              <a:t>jdi</a:t>
            </a:r>
            <a:r>
              <a:rPr lang="sk-SK" sz="1600" i="1" dirty="0" smtClean="0"/>
              <a:t> do toho</a:t>
            </a:r>
            <a:r>
              <a:rPr lang="sk-SK" sz="1600" dirty="0" smtClean="0"/>
              <a:t>: </a:t>
            </a:r>
            <a:r>
              <a:rPr lang="sk-SK" sz="1600" dirty="0" err="1" smtClean="0"/>
              <a:t>Grada</a:t>
            </a:r>
            <a:r>
              <a:rPr lang="sk-SK" sz="1600" dirty="0" smtClean="0"/>
              <a:t> , 2006. 279s. ISBN 8024714558</a:t>
            </a:r>
          </a:p>
          <a:p>
            <a:r>
              <a:rPr lang="sk-SK" sz="1600" i="1" dirty="0" err="1" smtClean="0"/>
              <a:t>Raspberry</a:t>
            </a:r>
            <a:r>
              <a:rPr lang="sk-SK" sz="1600" i="1" dirty="0" smtClean="0"/>
              <a:t> Pi Project </a:t>
            </a:r>
            <a:r>
              <a:rPr lang="sk-SK" sz="1600" dirty="0" smtClean="0"/>
              <a:t>[</a:t>
            </a:r>
            <a:r>
              <a:rPr lang="sk-SK" sz="1600" dirty="0" err="1" smtClean="0"/>
              <a:t>online</a:t>
            </a:r>
            <a:r>
              <a:rPr lang="sk-SK" sz="1600" dirty="0" smtClean="0"/>
              <a:t>]. 2020. Internetová stránka.</a:t>
            </a:r>
          </a:p>
          <a:p>
            <a:pPr>
              <a:buNone/>
            </a:pPr>
            <a:r>
              <a:rPr lang="sk-SK" sz="1600" dirty="0" smtClean="0"/>
              <a:t>   </a:t>
            </a:r>
            <a:r>
              <a:rPr lang="en-US" sz="1600" dirty="0" smtClean="0"/>
              <a:t>The community of volunteers and young people learning and creating with technology </a:t>
            </a:r>
            <a:r>
              <a:rPr lang="sk-SK" sz="1600" dirty="0" smtClean="0"/>
              <a:t>,</a:t>
            </a:r>
          </a:p>
          <a:p>
            <a:pPr>
              <a:buNone/>
            </a:pPr>
            <a:r>
              <a:rPr lang="sk-SK" sz="1600" dirty="0" smtClean="0"/>
              <a:t>   Dostupné na internete:    &lt;https: // </a:t>
            </a:r>
            <a:r>
              <a:rPr lang="sk-SK" sz="1600" dirty="0" err="1" smtClean="0"/>
              <a:t>www.raspberrypi.org</a:t>
            </a:r>
            <a:r>
              <a:rPr lang="sk-SK" sz="1600" dirty="0" smtClean="0"/>
              <a:t>&gt;</a:t>
            </a:r>
          </a:p>
          <a:p>
            <a:r>
              <a:rPr lang="sk-SK" sz="1600" i="1" dirty="0" err="1" smtClean="0"/>
              <a:t>Led</a:t>
            </a:r>
            <a:r>
              <a:rPr lang="sk-SK" sz="1600" i="1" dirty="0" smtClean="0"/>
              <a:t> </a:t>
            </a:r>
            <a:r>
              <a:rPr lang="sk-SK" sz="1600" i="1" dirty="0" err="1" smtClean="0"/>
              <a:t>Sales</a:t>
            </a:r>
            <a:r>
              <a:rPr lang="sk-SK" sz="1600" i="1" dirty="0" smtClean="0"/>
              <a:t> – </a:t>
            </a:r>
            <a:r>
              <a:rPr lang="sk-SK" sz="1600" i="1" dirty="0" err="1" smtClean="0"/>
              <a:t>Austria</a:t>
            </a:r>
            <a:r>
              <a:rPr lang="sk-SK" sz="1600" i="1" dirty="0" smtClean="0"/>
              <a:t> – </a:t>
            </a:r>
            <a:r>
              <a:rPr lang="sk-SK" sz="1600" i="1" dirty="0" err="1" smtClean="0"/>
              <a:t>technical</a:t>
            </a:r>
            <a:r>
              <a:rPr lang="sk-SK" sz="1600" i="1" dirty="0" smtClean="0"/>
              <a:t> </a:t>
            </a:r>
            <a:r>
              <a:rPr lang="sk-SK" sz="1600" i="1" dirty="0" err="1" smtClean="0"/>
              <a:t>description</a:t>
            </a:r>
            <a:r>
              <a:rPr lang="sk-SK" sz="1600" i="1" dirty="0" smtClean="0"/>
              <a:t>  </a:t>
            </a:r>
            <a:r>
              <a:rPr lang="sk-SK" sz="1600" dirty="0" smtClean="0"/>
              <a:t> [</a:t>
            </a:r>
            <a:r>
              <a:rPr lang="sk-SK" sz="1600" dirty="0" err="1" smtClean="0"/>
              <a:t>online</a:t>
            </a:r>
            <a:r>
              <a:rPr lang="sk-SK" sz="1600" dirty="0" smtClean="0"/>
              <a:t>]. 2020. Internetová stránka.</a:t>
            </a:r>
          </a:p>
          <a:p>
            <a:pPr>
              <a:buNone/>
            </a:pPr>
            <a:r>
              <a:rPr lang="sk-SK" sz="1600" dirty="0" smtClean="0"/>
              <a:t>   Dostupné na internete:    &lt;https: // </a:t>
            </a:r>
            <a:r>
              <a:rPr lang="sk-SK" sz="1600" dirty="0" err="1" smtClean="0"/>
              <a:t>www.ledsales.com.au</a:t>
            </a:r>
            <a:r>
              <a:rPr lang="sk-SK" sz="1600" dirty="0" smtClean="0"/>
              <a:t>&gt;</a:t>
            </a:r>
          </a:p>
          <a:p>
            <a:r>
              <a:rPr lang="sk-SK" sz="1600" i="1" dirty="0" smtClean="0"/>
              <a:t>123Led - Technické údaje </a:t>
            </a:r>
            <a:r>
              <a:rPr lang="sk-SK" sz="1600" dirty="0" smtClean="0"/>
              <a:t>[</a:t>
            </a:r>
            <a:r>
              <a:rPr lang="sk-SK" sz="1600" dirty="0" err="1" smtClean="0"/>
              <a:t>online</a:t>
            </a:r>
            <a:r>
              <a:rPr lang="sk-SK" sz="1600" dirty="0" smtClean="0"/>
              <a:t>]. 2020. Internetová stránka.</a:t>
            </a:r>
          </a:p>
          <a:p>
            <a:pPr>
              <a:buNone/>
            </a:pPr>
            <a:r>
              <a:rPr lang="sk-SK" sz="1600" dirty="0" smtClean="0"/>
              <a:t>   Dostupné na internete:    &lt; https: // www.123led.sk &gt;  </a:t>
            </a:r>
          </a:p>
          <a:p>
            <a:pPr>
              <a:defRPr/>
            </a:pPr>
            <a:r>
              <a:rPr lang="sk-SK" sz="1600" dirty="0" smtClean="0"/>
              <a:t>AMARO s.r.o. Praktická elektronika 07/2016  - </a:t>
            </a:r>
            <a:r>
              <a:rPr lang="sk-SK" sz="1600" dirty="0" err="1" smtClean="0"/>
              <a:t>Jindra</a:t>
            </a:r>
            <a:r>
              <a:rPr lang="sk-SK" sz="1600" dirty="0" smtClean="0"/>
              <a:t> FUČÍK, 2016. </a:t>
            </a:r>
            <a:r>
              <a:rPr lang="sk-SK" sz="1600" dirty="0" err="1" smtClean="0"/>
              <a:t>Charlieplexing</a:t>
            </a:r>
            <a:r>
              <a:rPr lang="sk-SK" sz="1600" dirty="0" smtClean="0"/>
              <a:t> v teórií a praxi č. 7 2016 ,. s. 25-29.</a:t>
            </a:r>
          </a:p>
          <a:p>
            <a:pPr>
              <a:buNone/>
            </a:pPr>
            <a:endParaRPr lang="sk-SK" sz="1600" dirty="0" smtClean="0"/>
          </a:p>
        </p:txBody>
      </p:sp>
    </p:spTree>
    <p:extLst>
      <p:ext uri="{BB962C8B-B14F-4D97-AF65-F5344CB8AC3E}">
        <p14:creationId xmlns="" xmlns:p14="http://schemas.microsoft.com/office/powerpoint/2010/main" val="580905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lokTextu 2"/>
          <p:cNvSpPr txBox="1"/>
          <p:nvPr/>
        </p:nvSpPr>
        <p:spPr>
          <a:xfrm>
            <a:off x="343711" y="2358992"/>
            <a:ext cx="3195781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sk-SK" sz="2400" b="1" dirty="0"/>
              <a:t>Ďakujem za pozornosť </a:t>
            </a:r>
          </a:p>
        </p:txBody>
      </p:sp>
    </p:spTree>
    <p:extLst>
      <p:ext uri="{BB962C8B-B14F-4D97-AF65-F5344CB8AC3E}">
        <p14:creationId xmlns="" xmlns:p14="http://schemas.microsoft.com/office/powerpoint/2010/main" val="30663006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90800" y="283030"/>
            <a:ext cx="6553200" cy="740227"/>
          </a:xfrm>
        </p:spPr>
        <p:txBody>
          <a:bodyPr/>
          <a:lstStyle/>
          <a:p>
            <a:r>
              <a:rPr lang="sk-SK" dirty="0" smtClean="0"/>
              <a:t>Štruktúra vyuč. hodiny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idx="1"/>
          </p:nvPr>
        </p:nvSpPr>
        <p:spPr>
          <a:xfrm>
            <a:off x="465364" y="1230086"/>
            <a:ext cx="7886700" cy="4299856"/>
          </a:xfrm>
        </p:spPr>
        <p:txBody>
          <a:bodyPr/>
          <a:lstStyle/>
          <a:p>
            <a:pPr>
              <a:buNone/>
            </a:pPr>
            <a:r>
              <a:rPr lang="sk-SK" sz="2000" b="1" dirty="0" smtClean="0"/>
              <a:t>Metódy výučby: </a:t>
            </a:r>
          </a:p>
          <a:p>
            <a:pPr>
              <a:buNone/>
            </a:pPr>
            <a:r>
              <a:rPr lang="sk-SK" sz="2000" dirty="0" smtClean="0"/>
              <a:t>•	slovné metódy – rozhovor,  výklad, inštruktáž, </a:t>
            </a:r>
          </a:p>
          <a:p>
            <a:pPr>
              <a:buNone/>
            </a:pPr>
            <a:r>
              <a:rPr lang="sk-SK" sz="2000" dirty="0" smtClean="0"/>
              <a:t>•	písomné – práca s textom,  praktická činnosť</a:t>
            </a:r>
          </a:p>
          <a:p>
            <a:pPr>
              <a:buNone/>
            </a:pPr>
            <a:r>
              <a:rPr lang="sk-SK" sz="2000" b="1" dirty="0" smtClean="0"/>
              <a:t>Špecifické ciele: </a:t>
            </a:r>
          </a:p>
          <a:p>
            <a:r>
              <a:rPr lang="sk-SK" sz="2000" dirty="0" smtClean="0"/>
              <a:t>Kognitívny: Ovládať teoretický základy programovania a elektroniky</a:t>
            </a:r>
          </a:p>
          <a:p>
            <a:r>
              <a:rPr lang="sk-SK" sz="2000" dirty="0" smtClean="0"/>
              <a:t>Afektívny: Samostatne pracovať pri ovládaní 8x8 LED displeja, aplikácií jazyka </a:t>
            </a:r>
            <a:r>
              <a:rPr lang="sk-SK" sz="2000" dirty="0" err="1" smtClean="0"/>
              <a:t>Python</a:t>
            </a:r>
            <a:r>
              <a:rPr lang="sk-SK" sz="2000" dirty="0" smtClean="0"/>
              <a:t> a pomocou príkladov v </a:t>
            </a:r>
            <a:r>
              <a:rPr lang="sk-SK" sz="2000" dirty="0" err="1" smtClean="0"/>
              <a:t>Pythone</a:t>
            </a:r>
            <a:r>
              <a:rPr lang="sk-SK" sz="2000" dirty="0" smtClean="0"/>
              <a:t> vysvetliť spôsob ovládania GPIO rozhrania  </a:t>
            </a:r>
            <a:r>
              <a:rPr lang="sk-SK" sz="2000" dirty="0" err="1" smtClean="0"/>
              <a:t>Raspberry</a:t>
            </a:r>
            <a:r>
              <a:rPr lang="sk-SK" sz="2000" dirty="0" smtClean="0"/>
              <a:t> Pi jednodoskového počítača</a:t>
            </a:r>
          </a:p>
          <a:p>
            <a:r>
              <a:rPr lang="sk-SK" sz="2000" dirty="0" err="1" smtClean="0"/>
              <a:t>Psychomotorický</a:t>
            </a:r>
            <a:r>
              <a:rPr lang="sk-SK" sz="2000" dirty="0" smtClean="0"/>
              <a:t>: Vypracovať úlohu podľa zadania</a:t>
            </a:r>
          </a:p>
          <a:p>
            <a:pPr>
              <a:buNone/>
            </a:pPr>
            <a:r>
              <a:rPr lang="sk-SK" sz="2000" b="1" dirty="0" smtClean="0"/>
              <a:t>Medzi predmetové vzťahy:</a:t>
            </a:r>
            <a:r>
              <a:rPr lang="sk-SK" sz="2000" dirty="0" smtClean="0"/>
              <a:t> Technické vybavenie počítačov, Elektronika,</a:t>
            </a:r>
          </a:p>
          <a:p>
            <a:pPr>
              <a:buNone/>
            </a:pPr>
            <a:r>
              <a:rPr lang="sk-SK" sz="2000" dirty="0" smtClean="0"/>
              <a:t>Matematika,  Elektrotechnické meranie  </a:t>
            </a:r>
          </a:p>
          <a:p>
            <a:pPr>
              <a:buNone/>
              <a:defRPr/>
            </a:pPr>
            <a:endParaRPr lang="sk-SK" sz="2000" dirty="0" smtClean="0"/>
          </a:p>
        </p:txBody>
      </p:sp>
    </p:spTree>
    <p:extLst>
      <p:ext uri="{BB962C8B-B14F-4D97-AF65-F5344CB8AC3E}">
        <p14:creationId xmlns="" xmlns:p14="http://schemas.microsoft.com/office/powerpoint/2010/main" val="30230657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3343835" y="499597"/>
            <a:ext cx="5171515" cy="1156925"/>
          </a:xfrm>
        </p:spPr>
        <p:txBody>
          <a:bodyPr/>
          <a:lstStyle/>
          <a:p>
            <a:r>
              <a:rPr lang="sk-SK" sz="3600" dirty="0" smtClean="0"/>
              <a:t>Technológie LED</a:t>
            </a:r>
            <a:endParaRPr lang="sk-SK" sz="3600" dirty="0"/>
          </a:p>
        </p:txBody>
      </p:sp>
      <p:sp>
        <p:nvSpPr>
          <p:cNvPr id="5" name="AutoShape 2" descr="Képtalálat a következőre: „vonalkód”"/>
          <p:cNvSpPr>
            <a:spLocks noChangeAspect="1" noChangeArrowheads="1"/>
          </p:cNvSpPr>
          <p:nvPr/>
        </p:nvSpPr>
        <p:spPr bwMode="auto">
          <a:xfrm>
            <a:off x="155575" y="-1012825"/>
            <a:ext cx="2857500" cy="21145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4" descr="Képtalálat a következőre: „vonalkód”"/>
          <p:cNvSpPr>
            <a:spLocks noChangeAspect="1" noChangeArrowheads="1"/>
          </p:cNvSpPr>
          <p:nvPr/>
        </p:nvSpPr>
        <p:spPr bwMode="auto">
          <a:xfrm>
            <a:off x="307975" y="-860425"/>
            <a:ext cx="2857500" cy="21145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Zástupný symbol obsahu 4"/>
          <p:cNvSpPr>
            <a:spLocks noGrp="1"/>
          </p:cNvSpPr>
          <p:nvPr>
            <p:ph idx="1"/>
          </p:nvPr>
        </p:nvSpPr>
        <p:spPr>
          <a:xfrm>
            <a:off x="432707" y="1262744"/>
            <a:ext cx="5140779" cy="4299856"/>
          </a:xfrm>
        </p:spPr>
        <p:txBody>
          <a:bodyPr/>
          <a:lstStyle/>
          <a:p>
            <a:pPr>
              <a:buNone/>
            </a:pPr>
            <a:r>
              <a:rPr lang="sk-SK" sz="1600" b="1" dirty="0" smtClean="0"/>
              <a:t>Charakteristika:</a:t>
            </a:r>
            <a:endParaRPr lang="sk-SK" sz="1600" dirty="0" smtClean="0"/>
          </a:p>
          <a:p>
            <a:pPr>
              <a:buNone/>
            </a:pPr>
            <a:r>
              <a:rPr lang="sk-SK" sz="1600" dirty="0" smtClean="0"/>
              <a:t>LED dióda je elektronická polovodičová súčiastka, ktorá obsahuje P-N prechod. </a:t>
            </a:r>
          </a:p>
          <a:p>
            <a:pPr>
              <a:buNone/>
            </a:pPr>
            <a:r>
              <a:rPr lang="sk-SK" sz="1600" dirty="0" smtClean="0"/>
              <a:t>Táto technológia je stará viac ako 40 rokov.</a:t>
            </a:r>
          </a:p>
          <a:p>
            <a:pPr>
              <a:buNone/>
            </a:pPr>
            <a:r>
              <a:rPr lang="sk-SK" sz="1600" dirty="0" smtClean="0"/>
              <a:t>LED vie vyžarovať jednofarebné svetlo v rámci spektra. Takéto svetlo je označené podľa maximálnej vlnovej dĺžky a je meraná v </a:t>
            </a:r>
            <a:r>
              <a:rPr lang="sk-SK" sz="1600" dirty="0" err="1" smtClean="0"/>
              <a:t>nanometroch</a:t>
            </a:r>
            <a:r>
              <a:rPr lang="sk-SK" sz="1600" dirty="0" smtClean="0"/>
              <a:t>  (nm).</a:t>
            </a:r>
          </a:p>
        </p:txBody>
      </p:sp>
      <p:pic>
        <p:nvPicPr>
          <p:cNvPr id="8" name="Obrázok 7" descr="04_04-LED_diod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168" y="3804120"/>
            <a:ext cx="7972894" cy="1682280"/>
          </a:xfrm>
          <a:prstGeom prst="rect">
            <a:avLst/>
          </a:prstGeom>
        </p:spPr>
      </p:pic>
      <p:pic>
        <p:nvPicPr>
          <p:cNvPr id="10" name="Obrázok 9" descr="04_01_LED_upr_diod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1179" y="1055915"/>
            <a:ext cx="3014108" cy="32004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80905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3343835" y="499597"/>
            <a:ext cx="5171515" cy="1156925"/>
          </a:xfrm>
        </p:spPr>
        <p:txBody>
          <a:bodyPr/>
          <a:lstStyle/>
          <a:p>
            <a:r>
              <a:rPr lang="sk-SK" sz="3600" dirty="0" smtClean="0"/>
              <a:t>Technológie LED</a:t>
            </a:r>
            <a:endParaRPr lang="sk-SK" sz="3600" dirty="0"/>
          </a:p>
        </p:txBody>
      </p:sp>
      <p:sp>
        <p:nvSpPr>
          <p:cNvPr id="5" name="AutoShape 2" descr="Képtalálat a következőre: „vonalkód”"/>
          <p:cNvSpPr>
            <a:spLocks noChangeAspect="1" noChangeArrowheads="1"/>
          </p:cNvSpPr>
          <p:nvPr/>
        </p:nvSpPr>
        <p:spPr bwMode="auto">
          <a:xfrm>
            <a:off x="155575" y="-1012825"/>
            <a:ext cx="2857500" cy="21145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4" descr="Képtalálat a következőre: „vonalkód”"/>
          <p:cNvSpPr>
            <a:spLocks noChangeAspect="1" noChangeArrowheads="1"/>
          </p:cNvSpPr>
          <p:nvPr/>
        </p:nvSpPr>
        <p:spPr bwMode="auto">
          <a:xfrm>
            <a:off x="307975" y="-860425"/>
            <a:ext cx="2857500" cy="21145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Zástupný symbol obsahu 4"/>
          <p:cNvSpPr>
            <a:spLocks noGrp="1"/>
          </p:cNvSpPr>
          <p:nvPr>
            <p:ph idx="1"/>
          </p:nvPr>
        </p:nvSpPr>
        <p:spPr>
          <a:xfrm>
            <a:off x="465364" y="1230086"/>
            <a:ext cx="7886700" cy="4299856"/>
          </a:xfrm>
        </p:spPr>
        <p:txBody>
          <a:bodyPr/>
          <a:lstStyle/>
          <a:p>
            <a:pPr>
              <a:buNone/>
            </a:pPr>
            <a:r>
              <a:rPr lang="sk-SK" sz="2000" b="1" dirty="0" smtClean="0"/>
              <a:t>Popis vlastnosti:</a:t>
            </a:r>
          </a:p>
          <a:p>
            <a:pPr>
              <a:buNone/>
            </a:pPr>
            <a:r>
              <a:rPr lang="sk-SK" sz="2000" dirty="0" smtClean="0"/>
              <a:t>Ľ</a:t>
            </a:r>
            <a:r>
              <a:rPr lang="sk-SK" sz="1600" dirty="0" smtClean="0"/>
              <a:t>udské oko je najcitlivejšie na spektrum medzi 565 a 600 nm.</a:t>
            </a:r>
          </a:p>
          <a:p>
            <a:pPr>
              <a:buNone/>
            </a:pPr>
            <a:r>
              <a:rPr lang="sk-SK" sz="1600" dirty="0" smtClean="0"/>
              <a:t>LED prvky sú vyrábané zo zlúčenín gália a spravidla obsahujú jeden alebo viac ďalších materiálov (napr. </a:t>
            </a:r>
            <a:r>
              <a:rPr lang="sk-SK" sz="1600" dirty="0" err="1" smtClean="0"/>
              <a:t>Fosfór</a:t>
            </a:r>
            <a:r>
              <a:rPr lang="sk-SK" sz="1600" dirty="0" smtClean="0"/>
              <a:t>), ktoré spôsobujú požadovanú farebnosť svetla.</a:t>
            </a:r>
          </a:p>
          <a:p>
            <a:pPr>
              <a:buNone/>
            </a:pPr>
            <a:r>
              <a:rPr lang="sk-SK" sz="1600" dirty="0" smtClean="0"/>
              <a:t>Rozdiely medzi jednotlivými LED svetlami sa prejavujú aj v intenzite svetla, ktoré vyžarujú</a:t>
            </a:r>
            <a:r>
              <a:rPr lang="sk-SK" sz="2000" dirty="0" smtClean="0"/>
              <a:t>.</a:t>
            </a:r>
          </a:p>
          <a:p>
            <a:pPr>
              <a:buNone/>
            </a:pPr>
            <a:r>
              <a:rPr lang="sk-SK" sz="2000" b="1" dirty="0" smtClean="0"/>
              <a:t> </a:t>
            </a:r>
          </a:p>
          <a:p>
            <a:pPr>
              <a:buNone/>
              <a:defRPr/>
            </a:pPr>
            <a:endParaRPr lang="sk-SK" sz="2000" dirty="0" smtClean="0"/>
          </a:p>
        </p:txBody>
      </p:sp>
      <p:pic>
        <p:nvPicPr>
          <p:cNvPr id="8" name="Obrázok 7" descr="04_02-LED_diod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5882" y="2981928"/>
            <a:ext cx="6349207" cy="237460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80905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3343835" y="499597"/>
            <a:ext cx="5171515" cy="1156925"/>
          </a:xfrm>
        </p:spPr>
        <p:txBody>
          <a:bodyPr/>
          <a:lstStyle/>
          <a:p>
            <a:r>
              <a:rPr lang="sk-SK" sz="3600" dirty="0" smtClean="0"/>
              <a:t>LED </a:t>
            </a:r>
            <a:r>
              <a:rPr lang="sk-SK" sz="3600" dirty="0" err="1" smtClean="0"/>
              <a:t>Charlieplexing</a:t>
            </a:r>
            <a:endParaRPr lang="sk-SK" sz="3600" dirty="0"/>
          </a:p>
        </p:txBody>
      </p:sp>
      <p:sp>
        <p:nvSpPr>
          <p:cNvPr id="5" name="AutoShape 2" descr="Képtalálat a következőre: „vonalkód”"/>
          <p:cNvSpPr>
            <a:spLocks noChangeAspect="1" noChangeArrowheads="1"/>
          </p:cNvSpPr>
          <p:nvPr/>
        </p:nvSpPr>
        <p:spPr bwMode="auto">
          <a:xfrm>
            <a:off x="155575" y="-1012825"/>
            <a:ext cx="2857500" cy="21145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4" descr="Képtalálat a következőre: „vonalkód”"/>
          <p:cNvSpPr>
            <a:spLocks noChangeAspect="1" noChangeArrowheads="1"/>
          </p:cNvSpPr>
          <p:nvPr/>
        </p:nvSpPr>
        <p:spPr bwMode="auto">
          <a:xfrm>
            <a:off x="307975" y="-860425"/>
            <a:ext cx="2857500" cy="21145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Zástupný symbol obsahu 4"/>
          <p:cNvSpPr>
            <a:spLocks noGrp="1"/>
          </p:cNvSpPr>
          <p:nvPr>
            <p:ph idx="1"/>
          </p:nvPr>
        </p:nvSpPr>
        <p:spPr>
          <a:xfrm>
            <a:off x="465364" y="1230086"/>
            <a:ext cx="7886700" cy="4299856"/>
          </a:xfrm>
        </p:spPr>
        <p:txBody>
          <a:bodyPr/>
          <a:lstStyle/>
          <a:p>
            <a:pPr>
              <a:buNone/>
            </a:pPr>
            <a:r>
              <a:rPr lang="sk-SK" sz="2000" b="1" dirty="0" smtClean="0"/>
              <a:t>Popis: </a:t>
            </a:r>
          </a:p>
          <a:p>
            <a:pPr>
              <a:buNone/>
              <a:defRPr/>
            </a:pPr>
            <a:r>
              <a:rPr lang="sk-SK" sz="1600" dirty="0" err="1" smtClean="0"/>
              <a:t>Charlieplexing</a:t>
            </a:r>
            <a:r>
              <a:rPr lang="sk-SK" sz="1600" dirty="0" smtClean="0"/>
              <a:t> - jedná sa efektívne využitie výstupných vývodov </a:t>
            </a:r>
            <a:r>
              <a:rPr lang="sk-SK" sz="1600" dirty="0" err="1" smtClean="0"/>
              <a:t>mikrokontrolérov</a:t>
            </a:r>
            <a:r>
              <a:rPr lang="sk-SK" sz="1600" dirty="0" smtClean="0"/>
              <a:t>.</a:t>
            </a:r>
          </a:p>
          <a:p>
            <a:pPr>
              <a:buNone/>
              <a:defRPr/>
            </a:pPr>
            <a:r>
              <a:rPr lang="sk-SK" sz="1600" dirty="0" smtClean="0"/>
              <a:t>Princíp je jednoduchý. Pán </a:t>
            </a:r>
            <a:r>
              <a:rPr lang="sk-SK" sz="1600" dirty="0" err="1" smtClean="0"/>
              <a:t>Charlie</a:t>
            </a:r>
            <a:r>
              <a:rPr lang="sk-SK" sz="1600" dirty="0" smtClean="0"/>
              <a:t> </a:t>
            </a:r>
            <a:r>
              <a:rPr lang="sk-SK" sz="1600" dirty="0" err="1" smtClean="0"/>
              <a:t>Allen</a:t>
            </a:r>
            <a:r>
              <a:rPr lang="sk-SK" sz="1600" dirty="0" smtClean="0"/>
              <a:t> si všimol, že na dva výstupy P1 a P2 (P1 - port číslo 1) je možné pripojiť aj dve </a:t>
            </a:r>
            <a:r>
              <a:rPr lang="sk-SK" sz="1600" dirty="0" err="1" smtClean="0"/>
              <a:t>antiparalelne</a:t>
            </a:r>
            <a:r>
              <a:rPr lang="sk-SK" sz="1600" dirty="0" smtClean="0"/>
              <a:t> zapojené LED.  ( schéma zapojenia je vľavo ) </a:t>
            </a:r>
          </a:p>
          <a:p>
            <a:pPr>
              <a:buNone/>
              <a:defRPr/>
            </a:pPr>
            <a:r>
              <a:rPr lang="sk-SK" sz="1600" dirty="0" smtClean="0"/>
              <a:t>Pokiaľ na P1 pripojíme logickú ,,1" a na P2 logickú ,,0" rozsvieti sa LED 1. </a:t>
            </a:r>
          </a:p>
          <a:p>
            <a:pPr>
              <a:buNone/>
              <a:defRPr/>
            </a:pPr>
            <a:r>
              <a:rPr lang="sk-SK" sz="1600" dirty="0" smtClean="0"/>
              <a:t>V opačnom pripojení P1 log. ,,0" a P2 log. ,,1" rozsvieti sa LED 2. Ak na oba porty P1 aj P2 privedieme rovnakú log. hodnotu, ako aj nastavíme jeden z portov na stav vysokej impedancie ( odpojený výstup,  výstup v treťom stave )</a:t>
            </a:r>
          </a:p>
        </p:txBody>
      </p:sp>
      <p:pic>
        <p:nvPicPr>
          <p:cNvPr id="8" name="Obrázok 7" descr="06_03-2_Pin_Charlieplexin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0776" y="3630651"/>
            <a:ext cx="2463037" cy="1844863"/>
          </a:xfrm>
          <a:prstGeom prst="rect">
            <a:avLst/>
          </a:prstGeom>
        </p:spPr>
      </p:pic>
      <p:pic>
        <p:nvPicPr>
          <p:cNvPr id="9" name="Obrázok 8" descr="06_02-3_Pin_Charlieplexi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9319" y="3482092"/>
            <a:ext cx="3243943" cy="196111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80905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ok 10" descr="07_01_RGB_displej_8x8_spol_Anod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6283" y="873350"/>
            <a:ext cx="5405195" cy="4536852"/>
          </a:xfrm>
          <a:prstGeom prst="rect">
            <a:avLst/>
          </a:prstGeom>
        </p:spPr>
      </p:pic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3113333" y="499597"/>
            <a:ext cx="5595258" cy="1156925"/>
          </a:xfrm>
        </p:spPr>
        <p:txBody>
          <a:bodyPr/>
          <a:lstStyle/>
          <a:p>
            <a:r>
              <a:rPr lang="sk-SK" sz="3600" dirty="0" smtClean="0"/>
              <a:t>MATICA - 8 x 8 </a:t>
            </a:r>
            <a:r>
              <a:rPr lang="en-US" sz="3600" dirty="0" smtClean="0"/>
              <a:t>RGB LED </a:t>
            </a:r>
            <a:endParaRPr lang="sk-SK" sz="3600" dirty="0"/>
          </a:p>
        </p:txBody>
      </p:sp>
      <p:sp>
        <p:nvSpPr>
          <p:cNvPr id="5" name="AutoShape 2" descr="Képtalálat a következőre: „vonalkód”"/>
          <p:cNvSpPr>
            <a:spLocks noChangeAspect="1" noChangeArrowheads="1"/>
          </p:cNvSpPr>
          <p:nvPr/>
        </p:nvSpPr>
        <p:spPr bwMode="auto">
          <a:xfrm>
            <a:off x="155575" y="-1012825"/>
            <a:ext cx="2857500" cy="21145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4" descr="Képtalálat a következőre: „vonalkód”"/>
          <p:cNvSpPr>
            <a:spLocks noChangeAspect="1" noChangeArrowheads="1"/>
          </p:cNvSpPr>
          <p:nvPr/>
        </p:nvSpPr>
        <p:spPr bwMode="auto">
          <a:xfrm>
            <a:off x="307975" y="-860425"/>
            <a:ext cx="2857500" cy="21145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Zástupný symbol obsahu 4"/>
          <p:cNvSpPr>
            <a:spLocks noGrp="1"/>
          </p:cNvSpPr>
          <p:nvPr>
            <p:ph idx="1"/>
          </p:nvPr>
        </p:nvSpPr>
        <p:spPr>
          <a:xfrm>
            <a:off x="272143" y="1992086"/>
            <a:ext cx="2786743" cy="4299856"/>
          </a:xfrm>
        </p:spPr>
        <p:txBody>
          <a:bodyPr/>
          <a:lstStyle/>
          <a:p>
            <a:pPr>
              <a:buNone/>
            </a:pPr>
            <a:r>
              <a:rPr lang="sk-SK" sz="2000" b="1" dirty="0" smtClean="0"/>
              <a:t>Popis: </a:t>
            </a:r>
          </a:p>
          <a:p>
            <a:pPr>
              <a:buNone/>
              <a:defRPr/>
            </a:pPr>
            <a:r>
              <a:rPr lang="sk-SK" sz="1600" dirty="0" smtClean="0"/>
              <a:t>Displej s poľami  8 x 8 pixlov RGB</a:t>
            </a:r>
          </a:p>
          <a:p>
            <a:pPr>
              <a:buNone/>
              <a:defRPr/>
            </a:pPr>
            <a:r>
              <a:rPr lang="sk-SK" sz="1600" dirty="0" smtClean="0"/>
              <a:t> Zapojené so  spoločnou anódou.</a:t>
            </a:r>
          </a:p>
          <a:p>
            <a:pPr>
              <a:buNone/>
              <a:defRPr/>
            </a:pPr>
            <a:r>
              <a:rPr lang="sk-SK" sz="1600" dirty="0" smtClean="0"/>
              <a:t>Meria 60 mm x  60 mm</a:t>
            </a:r>
          </a:p>
          <a:p>
            <a:pPr>
              <a:buNone/>
              <a:defRPr/>
            </a:pPr>
            <a:r>
              <a:rPr lang="sk-SK" sz="1600" dirty="0" smtClean="0"/>
              <a:t>LED bunka s troma farbami  má stranu o veľkosti 5 mm </a:t>
            </a:r>
          </a:p>
        </p:txBody>
      </p:sp>
    </p:spTree>
    <p:extLst>
      <p:ext uri="{BB962C8B-B14F-4D97-AF65-F5344CB8AC3E}">
        <p14:creationId xmlns="" xmlns:p14="http://schemas.microsoft.com/office/powerpoint/2010/main" val="580905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ok 7" descr="08_01-Raspberry-pi-3-model-b.jpg"/>
          <p:cNvPicPr>
            <a:picLocks noChangeAspect="1"/>
          </p:cNvPicPr>
          <p:nvPr/>
        </p:nvPicPr>
        <p:blipFill>
          <a:blip r:embed="rId2">
            <a:lum bright="55000" contrast="35000"/>
          </a:blip>
          <a:stretch>
            <a:fillRect/>
          </a:stretch>
        </p:blipFill>
        <p:spPr>
          <a:xfrm>
            <a:off x="4602348" y="0"/>
            <a:ext cx="4541652" cy="4385582"/>
          </a:xfrm>
          <a:prstGeom prst="rect">
            <a:avLst/>
          </a:prstGeom>
        </p:spPr>
      </p:pic>
      <p:sp>
        <p:nvSpPr>
          <p:cNvPr id="7" name="Zástupný symbol obsahu 4"/>
          <p:cNvSpPr>
            <a:spLocks noGrp="1"/>
          </p:cNvSpPr>
          <p:nvPr>
            <p:ph idx="1"/>
          </p:nvPr>
        </p:nvSpPr>
        <p:spPr>
          <a:xfrm>
            <a:off x="182336" y="1251857"/>
            <a:ext cx="7383235" cy="4299856"/>
          </a:xfrm>
        </p:spPr>
        <p:txBody>
          <a:bodyPr/>
          <a:lstStyle/>
          <a:p>
            <a:pPr>
              <a:buNone/>
            </a:pPr>
            <a:r>
              <a:rPr lang="sk-SK" sz="2000" b="1" dirty="0" smtClean="0"/>
              <a:t>Popis: </a:t>
            </a:r>
          </a:p>
          <a:p>
            <a:pPr>
              <a:buNone/>
              <a:defRPr/>
            </a:pPr>
            <a:r>
              <a:rPr lang="sk-SK" sz="1600" dirty="0" err="1" smtClean="0"/>
              <a:t>Raspberry</a:t>
            </a:r>
            <a:r>
              <a:rPr lang="sk-SK" sz="1600" dirty="0" smtClean="0"/>
              <a:t> Pi  je jednodoskový počítač s doskou veľkosti približne platobnej karty. Vyvíja ho britská nadácia </a:t>
            </a:r>
            <a:r>
              <a:rPr lang="sk-SK" sz="1600" dirty="0" err="1" smtClean="0"/>
              <a:t>Raspberry</a:t>
            </a:r>
            <a:r>
              <a:rPr lang="sk-SK" sz="1600" dirty="0" smtClean="0"/>
              <a:t> Pi </a:t>
            </a:r>
            <a:r>
              <a:rPr lang="sk-SK" sz="1600" dirty="0" err="1" smtClean="0"/>
              <a:t>Foundantion</a:t>
            </a:r>
            <a:r>
              <a:rPr lang="sk-SK" sz="1600" dirty="0" smtClean="0"/>
              <a:t> s cieľom podporiť výučbu informatiky  v školách.</a:t>
            </a:r>
          </a:p>
          <a:p>
            <a:pPr>
              <a:buNone/>
              <a:defRPr/>
            </a:pPr>
            <a:r>
              <a:rPr lang="sk-SK" sz="1600" dirty="0" smtClean="0"/>
              <a:t>Základom </a:t>
            </a:r>
            <a:r>
              <a:rPr lang="sk-SK" sz="1600" dirty="0" err="1" smtClean="0"/>
              <a:t>Raspberry</a:t>
            </a:r>
            <a:r>
              <a:rPr lang="sk-SK" sz="1600" dirty="0" smtClean="0"/>
              <a:t> Pi A+, B+, </a:t>
            </a:r>
            <a:r>
              <a:rPr lang="sk-SK" sz="1600" dirty="0" err="1" smtClean="0"/>
              <a:t>Zero</a:t>
            </a:r>
            <a:r>
              <a:rPr lang="sk-SK" sz="1600" dirty="0" smtClean="0"/>
              <a:t> a </a:t>
            </a:r>
            <a:r>
              <a:rPr lang="sk-SK" sz="1600" dirty="0" err="1" smtClean="0"/>
              <a:t>Compite</a:t>
            </a:r>
            <a:r>
              <a:rPr lang="sk-SK" sz="1600" dirty="0" smtClean="0"/>
              <a:t> module je </a:t>
            </a:r>
            <a:r>
              <a:rPr lang="sk-SK" sz="1600" dirty="0" err="1" smtClean="0"/>
              <a:t>SoC</a:t>
            </a:r>
            <a:r>
              <a:rPr lang="sk-SK" sz="1600" dirty="0" smtClean="0"/>
              <a:t> BCM2835 firmy </a:t>
            </a:r>
            <a:r>
              <a:rPr lang="sk-SK" sz="1600" dirty="0" err="1" smtClean="0"/>
              <a:t>Broadcom</a:t>
            </a:r>
            <a:r>
              <a:rPr lang="sk-SK" sz="1600" dirty="0" smtClean="0"/>
              <a:t>, ktorý obsahuje  centrálny procesor ARM1176JZF-S s taktom 700 MHz a 256 MB alebo 512 MB pamäte RWM (RAM).</a:t>
            </a:r>
          </a:p>
          <a:p>
            <a:pPr>
              <a:buNone/>
              <a:defRPr/>
            </a:pPr>
            <a:r>
              <a:rPr lang="sk-SK" sz="1600" dirty="0" smtClean="0"/>
              <a:t>Základom </a:t>
            </a:r>
            <a:r>
              <a:rPr lang="sk-SK" sz="1600" dirty="0" err="1" smtClean="0"/>
              <a:t>Raspberry</a:t>
            </a:r>
            <a:r>
              <a:rPr lang="sk-SK" sz="1600" dirty="0" smtClean="0"/>
              <a:t> Pi 2 je </a:t>
            </a:r>
            <a:r>
              <a:rPr lang="sk-SK" sz="1600" dirty="0" err="1" smtClean="0"/>
              <a:t>SoC</a:t>
            </a:r>
            <a:r>
              <a:rPr lang="sk-SK" sz="1600" dirty="0" smtClean="0"/>
              <a:t> BCM2836 tiež firmy </a:t>
            </a:r>
            <a:r>
              <a:rPr lang="sk-SK" sz="1600" dirty="0" err="1" smtClean="0"/>
              <a:t>Broadcom</a:t>
            </a:r>
            <a:r>
              <a:rPr lang="sk-SK" sz="1600" dirty="0" smtClean="0"/>
              <a:t>, ktorý obsahuje štyri spätne kompatibilné CPU s taktom 900 MHz, posilnenú jednotkou SIMD a 1 GB pamäte RAM.</a:t>
            </a:r>
          </a:p>
          <a:p>
            <a:pPr>
              <a:buNone/>
              <a:defRPr/>
            </a:pPr>
            <a:r>
              <a:rPr lang="sk-SK" sz="1600" dirty="0" smtClean="0"/>
              <a:t>Základom  modelu </a:t>
            </a:r>
            <a:r>
              <a:rPr lang="sk-SK" sz="1600" dirty="0" err="1" smtClean="0"/>
              <a:t>Raspberry</a:t>
            </a:r>
            <a:r>
              <a:rPr lang="sk-SK" sz="1600" dirty="0" smtClean="0"/>
              <a:t> Pi 3  je </a:t>
            </a:r>
            <a:r>
              <a:rPr lang="sk-SK" sz="1600" dirty="0" err="1" smtClean="0"/>
              <a:t>SoC</a:t>
            </a:r>
            <a:r>
              <a:rPr lang="sk-SK" sz="1600" dirty="0" smtClean="0"/>
              <a:t> BCM2837 firmy </a:t>
            </a:r>
            <a:r>
              <a:rPr lang="sk-SK" sz="1600" dirty="0" err="1" smtClean="0"/>
              <a:t>Broadcom</a:t>
            </a:r>
            <a:r>
              <a:rPr lang="sk-SK" sz="1600" dirty="0" smtClean="0"/>
              <a:t> s taktom 1,2 GHz.</a:t>
            </a:r>
          </a:p>
          <a:p>
            <a:pPr>
              <a:buNone/>
              <a:defRPr/>
            </a:pPr>
            <a:r>
              <a:rPr lang="sk-SK" sz="1600" dirty="0" smtClean="0"/>
              <a:t>Všetky typy </a:t>
            </a:r>
            <a:r>
              <a:rPr lang="sk-SK" sz="1600" dirty="0" err="1" smtClean="0"/>
              <a:t>Raspberry</a:t>
            </a:r>
            <a:r>
              <a:rPr lang="sk-SK" sz="1600" dirty="0" smtClean="0"/>
              <a:t> Pi obsahujú grafický procesor </a:t>
            </a:r>
            <a:r>
              <a:rPr lang="sk-SK" sz="1600" dirty="0" err="1" smtClean="0"/>
              <a:t>VideoCore</a:t>
            </a:r>
            <a:r>
              <a:rPr lang="sk-SK" sz="1600" dirty="0" smtClean="0"/>
              <a:t> IV kompatibilný              s </a:t>
            </a:r>
            <a:r>
              <a:rPr lang="sk-SK" sz="1600" dirty="0" err="1" smtClean="0"/>
              <a:t>OpenGL</a:t>
            </a:r>
            <a:r>
              <a:rPr lang="sk-SK" sz="1600" dirty="0" smtClean="0"/>
              <a:t> ES 2.0. </a:t>
            </a:r>
          </a:p>
          <a:p>
            <a:pPr>
              <a:buNone/>
              <a:defRPr/>
            </a:pPr>
            <a:r>
              <a:rPr lang="sk-SK" sz="1600" dirty="0" smtClean="0"/>
              <a:t>Naopak neobsahujú žiadne rozhranie pre pevný disk alebo SSD – pre zavedenie systému a trvalé uchovanie dát je určený slot na SD kartu.</a:t>
            </a: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6065264" y="337457"/>
            <a:ext cx="5171515" cy="1156925"/>
          </a:xfrm>
        </p:spPr>
        <p:txBody>
          <a:bodyPr/>
          <a:lstStyle/>
          <a:p>
            <a:r>
              <a:rPr lang="sk-SK" sz="3600" dirty="0" smtClean="0"/>
              <a:t>Popis </a:t>
            </a:r>
            <a:br>
              <a:rPr lang="sk-SK" sz="3600" dirty="0" smtClean="0"/>
            </a:br>
            <a:r>
              <a:rPr lang="sk-SK" sz="3600" dirty="0" err="1" smtClean="0"/>
              <a:t>Raspberry</a:t>
            </a:r>
            <a:r>
              <a:rPr lang="sk-SK" sz="3600" dirty="0" smtClean="0"/>
              <a:t> Pi</a:t>
            </a:r>
            <a:endParaRPr lang="sk-SK" sz="3600" dirty="0"/>
          </a:p>
        </p:txBody>
      </p:sp>
      <p:sp>
        <p:nvSpPr>
          <p:cNvPr id="5" name="AutoShape 2" descr="Képtalálat a következőre: „vonalkód”"/>
          <p:cNvSpPr>
            <a:spLocks noChangeAspect="1" noChangeArrowheads="1"/>
          </p:cNvSpPr>
          <p:nvPr/>
        </p:nvSpPr>
        <p:spPr bwMode="auto">
          <a:xfrm>
            <a:off x="155575" y="-1012825"/>
            <a:ext cx="2857500" cy="21145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4" descr="Képtalálat a következőre: „vonalkód”"/>
          <p:cNvSpPr>
            <a:spLocks noChangeAspect="1" noChangeArrowheads="1"/>
          </p:cNvSpPr>
          <p:nvPr/>
        </p:nvSpPr>
        <p:spPr bwMode="auto">
          <a:xfrm>
            <a:off x="307975" y="-860425"/>
            <a:ext cx="2857500" cy="21145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580905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337457" y="1838541"/>
            <a:ext cx="3246664" cy="1156925"/>
          </a:xfrm>
        </p:spPr>
        <p:txBody>
          <a:bodyPr/>
          <a:lstStyle/>
          <a:p>
            <a:pPr algn="ctr"/>
            <a:r>
              <a:rPr lang="sk-SK" sz="3600" dirty="0" err="1" smtClean="0"/>
              <a:t>Raspberry</a:t>
            </a:r>
            <a:r>
              <a:rPr lang="sk-SK" sz="3600" dirty="0" smtClean="0"/>
              <a:t> Pi GPIO</a:t>
            </a:r>
            <a:endParaRPr lang="sk-SK" sz="3600" dirty="0"/>
          </a:p>
        </p:txBody>
      </p:sp>
      <p:sp>
        <p:nvSpPr>
          <p:cNvPr id="5" name="AutoShape 2" descr="Képtalálat a következőre: „vonalkód”"/>
          <p:cNvSpPr>
            <a:spLocks noChangeAspect="1" noChangeArrowheads="1"/>
          </p:cNvSpPr>
          <p:nvPr/>
        </p:nvSpPr>
        <p:spPr bwMode="auto">
          <a:xfrm>
            <a:off x="0" y="-882196"/>
            <a:ext cx="2857500" cy="21145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4" descr="Képtalálat a következőre: „vonalkód”"/>
          <p:cNvSpPr>
            <a:spLocks noChangeAspect="1" noChangeArrowheads="1"/>
          </p:cNvSpPr>
          <p:nvPr/>
        </p:nvSpPr>
        <p:spPr bwMode="auto">
          <a:xfrm>
            <a:off x="307975" y="-860425"/>
            <a:ext cx="2857500" cy="21145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Zástupný symbol obsahu 4"/>
          <p:cNvSpPr>
            <a:spLocks noGrp="1"/>
          </p:cNvSpPr>
          <p:nvPr>
            <p:ph idx="1"/>
          </p:nvPr>
        </p:nvSpPr>
        <p:spPr>
          <a:xfrm>
            <a:off x="5181599" y="1567544"/>
            <a:ext cx="5170715" cy="4299856"/>
          </a:xfrm>
        </p:spPr>
        <p:txBody>
          <a:bodyPr/>
          <a:lstStyle/>
          <a:p>
            <a:pPr>
              <a:buNone/>
            </a:pPr>
            <a:r>
              <a:rPr lang="sk-SK" sz="2000" b="1" dirty="0" smtClean="0"/>
              <a:t>  </a:t>
            </a:r>
          </a:p>
          <a:p>
            <a:pPr>
              <a:buNone/>
              <a:defRPr/>
            </a:pPr>
            <a:endParaRPr lang="sk-SK" sz="1600" dirty="0" smtClean="0"/>
          </a:p>
        </p:txBody>
      </p:sp>
      <p:pic>
        <p:nvPicPr>
          <p:cNvPr id="8" name="Obrázok 7" descr="09_01-GPIO_40_PIN_Raspberry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806" y="345223"/>
            <a:ext cx="5080231" cy="502143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8090512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balíka Office">
  <a:themeElements>
    <a:clrScheme name="Motív balíka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ív balíka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ív balíka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1389</TotalTime>
  <Words>1176</Words>
  <Application>Microsoft Office PowerPoint</Application>
  <PresentationFormat>Prezentácia na obrazovke (4:3)</PresentationFormat>
  <Paragraphs>131</Paragraphs>
  <Slides>22</Slides>
  <Notes>2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22</vt:i4>
      </vt:variant>
    </vt:vector>
  </HeadingPairs>
  <TitlesOfParts>
    <vt:vector size="23" baseType="lpstr">
      <vt:lpstr>Motív balíka Office</vt:lpstr>
      <vt:lpstr> Ovládanie 8x8  RGB LED matice pomocou Raspberry Pi GPIO</vt:lpstr>
      <vt:lpstr>Štruktúra vyuč. hodiny</vt:lpstr>
      <vt:lpstr>Štruktúra vyuč. hodiny</vt:lpstr>
      <vt:lpstr>Technológie LED</vt:lpstr>
      <vt:lpstr>Technológie LED</vt:lpstr>
      <vt:lpstr>LED Charlieplexing</vt:lpstr>
      <vt:lpstr>MATICA - 8 x 8 RGB LED </vt:lpstr>
      <vt:lpstr>Popis  Raspberry Pi</vt:lpstr>
      <vt:lpstr>Raspberry Pi GPIO</vt:lpstr>
      <vt:lpstr>Raspberry Pi  GPIO</vt:lpstr>
      <vt:lpstr>Raspberry Pi inštalácia knižníc pre Python</vt:lpstr>
      <vt:lpstr>Spôsob prepojenia Raspberry Pi s LED maticou</vt:lpstr>
      <vt:lpstr>Číslovanie  na doske 8x8 LED matice</vt:lpstr>
      <vt:lpstr>Princíp ovládania LED matice pomocou Raspberry Pi </vt:lpstr>
      <vt:lpstr>Princíp ovládania LED matice obmedzenie Charlieplexingu</vt:lpstr>
      <vt:lpstr>Postup zapínania,  návrh</vt:lpstr>
      <vt:lpstr>Realizácia postupu zapínania písmena ,,b“  v Pythone  </vt:lpstr>
      <vt:lpstr>Ukážka činnosti, svietia rohy</vt:lpstr>
      <vt:lpstr>Snímka 19</vt:lpstr>
      <vt:lpstr> </vt:lpstr>
      <vt:lpstr>Použité zdroje:</vt:lpstr>
      <vt:lpstr>Snímka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Petras Jan</dc:creator>
  <cp:lastModifiedBy>robo</cp:lastModifiedBy>
  <cp:revision>122</cp:revision>
  <dcterms:created xsi:type="dcterms:W3CDTF">2017-10-23T08:52:40Z</dcterms:created>
  <dcterms:modified xsi:type="dcterms:W3CDTF">2020-05-12T04:58:00Z</dcterms:modified>
</cp:coreProperties>
</file>